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50" r:id="rId4"/>
    <p:sldMasterId id="2147483662" r:id="rId5"/>
    <p:sldMasterId id="2147483674" r:id="rId6"/>
    <p:sldMasterId id="2147483687" r:id="rId7"/>
  </p:sldMasterIdLst>
  <p:notesMasterIdLst>
    <p:notesMasterId r:id="rId30"/>
  </p:notesMasterIdLst>
  <p:handoutMasterIdLst>
    <p:handoutMasterId r:id="rId31"/>
  </p:handoutMasterIdLst>
  <p:sldIdLst>
    <p:sldId id="1062" r:id="rId8"/>
    <p:sldId id="1063" r:id="rId9"/>
    <p:sldId id="1064" r:id="rId10"/>
    <p:sldId id="1193" r:id="rId11"/>
    <p:sldId id="1194" r:id="rId12"/>
    <p:sldId id="1069" r:id="rId13"/>
    <p:sldId id="1178" r:id="rId14"/>
    <p:sldId id="1344" r:id="rId15"/>
    <p:sldId id="1185" r:id="rId16"/>
    <p:sldId id="1187" r:id="rId17"/>
    <p:sldId id="1338" r:id="rId18"/>
    <p:sldId id="1337" r:id="rId19"/>
    <p:sldId id="1343" r:id="rId20"/>
    <p:sldId id="1177" r:id="rId21"/>
    <p:sldId id="1336" r:id="rId22"/>
    <p:sldId id="1199" r:id="rId23"/>
    <p:sldId id="1176" r:id="rId24"/>
    <p:sldId id="1342" r:id="rId25"/>
    <p:sldId id="1341" r:id="rId26"/>
    <p:sldId id="1091" r:id="rId27"/>
    <p:sldId id="1093" r:id="rId28"/>
    <p:sldId id="1094" r:id="rId29"/>
  </p:sldIdLst>
  <p:sldSz cx="9144000" cy="5143500" type="screen16x9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361B3245-C396-4324-B033-DBBA010D3D65}">
          <p14:sldIdLst>
            <p14:sldId id="1062"/>
            <p14:sldId id="1063"/>
            <p14:sldId id="1064"/>
            <p14:sldId id="1193"/>
            <p14:sldId id="1194"/>
            <p14:sldId id="1069"/>
            <p14:sldId id="1178"/>
            <p14:sldId id="1344"/>
            <p14:sldId id="1185"/>
            <p14:sldId id="1187"/>
            <p14:sldId id="1338"/>
            <p14:sldId id="1337"/>
            <p14:sldId id="1343"/>
            <p14:sldId id="1177"/>
            <p14:sldId id="1336"/>
            <p14:sldId id="1199"/>
            <p14:sldId id="1176"/>
            <p14:sldId id="1342"/>
            <p14:sldId id="1341"/>
            <p14:sldId id="1091"/>
            <p14:sldId id="1093"/>
            <p14:sldId id="1094"/>
            <p14:sldId id="1095"/>
            <p14:sldId id="109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037">
          <p15:clr>
            <a:srgbClr val="A4A3A4"/>
          </p15:clr>
        </p15:guide>
        <p15:guide id="2" pos="2882">
          <p15:clr>
            <a:srgbClr val="A4A3A4"/>
          </p15:clr>
        </p15:guide>
        <p15:guide id="3" pos="2309">
          <p15:clr>
            <a:srgbClr val="A4A3A4"/>
          </p15:clr>
        </p15:guide>
        <p15:guide id="4" pos="3444">
          <p15:clr>
            <a:srgbClr val="A4A3A4"/>
          </p15:clr>
        </p15:guide>
        <p15:guide id="5" pos="5547">
          <p15:clr>
            <a:srgbClr val="A4A3A4"/>
          </p15:clr>
        </p15:guide>
        <p15:guide id="6" pos="2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580">
          <p15:clr>
            <a:srgbClr val="A4A3A4"/>
          </p15:clr>
        </p15:guide>
        <p15:guide id="2" pos="22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800000"/>
    <a:srgbClr val="20A9C1"/>
    <a:srgbClr val="FFE55F"/>
    <a:srgbClr val="03B8DF"/>
    <a:srgbClr val="EA545D"/>
    <a:srgbClr val="03B8E0"/>
    <a:srgbClr val="000000"/>
    <a:srgbClr val="FDD858"/>
    <a:srgbClr val="D83D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12" autoAdjust="0"/>
    <p:restoredTop sz="93525" autoAdjust="0"/>
  </p:normalViewPr>
  <p:slideViewPr>
    <p:cSldViewPr>
      <p:cViewPr varScale="1">
        <p:scale>
          <a:sx n="88" d="100"/>
          <a:sy n="88" d="100"/>
        </p:scale>
        <p:origin x="-924" y="-96"/>
      </p:cViewPr>
      <p:guideLst>
        <p:guide orient="horz" pos="2037"/>
        <p:guide pos="2882"/>
        <p:guide pos="2309"/>
        <p:guide pos="3444"/>
        <p:guide pos="5547"/>
        <p:guide pos="222"/>
      </p:guideLst>
    </p:cSldViewPr>
  </p:slideViewPr>
  <p:outlineViewPr>
    <p:cViewPr>
      <p:scale>
        <a:sx n="33" d="100"/>
        <a:sy n="33" d="100"/>
      </p:scale>
      <p:origin x="0" y="33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2412" y="78"/>
      </p:cViewPr>
      <p:guideLst>
        <p:guide orient="horz" pos="3580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B9BAAD-0CD2-4083-A353-13CA139FD0DE}" type="doc">
      <dgm:prSet loTypeId="urn:microsoft.com/office/officeart/2008/layout/AlternatingHexagons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en-US"/>
        </a:p>
      </dgm:t>
    </dgm:pt>
    <dgm:pt modelId="{D75DC61A-A19B-4CD2-AEF1-2980EB4C409A}">
      <dgm:prSet/>
      <dgm:spPr/>
      <dgm:t>
        <a:bodyPr/>
        <a:lstStyle/>
        <a:p>
          <a:pPr rtl="0"/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某一</a:t>
          </a:r>
          <a:r>
            <a:rPr lang="zh-CN" b="1" i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时间点</a:t>
          </a:r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的数据</a:t>
          </a:r>
          <a:endParaRPr 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0ACE3F-2208-40CE-A284-2ED6678DEF8F}" type="parTrans" cxnId="{969A7C8D-6733-4690-BF4C-6454A331FD43}">
      <dgm:prSet/>
      <dgm:spPr/>
      <dgm:t>
        <a:bodyPr/>
        <a:lstStyle/>
        <a:p>
          <a:endParaRPr lang="en-US"/>
        </a:p>
      </dgm:t>
    </dgm:pt>
    <dgm:pt modelId="{1C4A48B9-9697-412A-84E5-8056099453CE}" type="sibTrans" cxnId="{969A7C8D-6733-4690-BF4C-6454A331FD43}">
      <dgm:prSet/>
      <dgm:spPr/>
      <dgm:t>
        <a:bodyPr/>
        <a:lstStyle/>
        <a:p>
          <a:endParaRPr lang="en-US"/>
        </a:p>
      </dgm:t>
    </dgm:pt>
    <dgm:pt modelId="{E5CE84FF-7A14-4243-906B-73D7DA5DA7C6}">
      <dgm:prSet/>
      <dgm:spPr/>
      <dgm:t>
        <a:bodyPr/>
        <a:lstStyle/>
        <a:p>
          <a:pPr rtl="0"/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备份数据存放于</a:t>
          </a:r>
          <a:r>
            <a:rPr lang="zh-CN" b="1" i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介质</a:t>
          </a:r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中</a:t>
          </a:r>
          <a:endParaRPr 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735B15-E363-4F7F-9042-AA0819AF0C33}" type="parTrans" cxnId="{3FB2B8B6-9358-4496-BC11-118A9D1645F7}">
      <dgm:prSet/>
      <dgm:spPr/>
      <dgm:t>
        <a:bodyPr/>
        <a:lstStyle/>
        <a:p>
          <a:endParaRPr lang="en-US"/>
        </a:p>
      </dgm:t>
    </dgm:pt>
    <dgm:pt modelId="{18FB7A6B-847A-4A68-8E33-B63E3E5724FC}" type="sibTrans" cxnId="{3FB2B8B6-9358-4496-BC11-118A9D1645F7}">
      <dgm:prSet/>
      <dgm:spPr/>
      <dgm:t>
        <a:bodyPr/>
        <a:lstStyle/>
        <a:p>
          <a:endParaRPr lang="en-US"/>
        </a:p>
      </dgm:t>
    </dgm:pt>
    <dgm:pt modelId="{653884E5-1175-4BAE-B526-D9C920C78C85}">
      <dgm:prSet/>
      <dgm:spPr/>
      <dgm:t>
        <a:bodyPr/>
        <a:lstStyle/>
        <a:p>
          <a:pPr rtl="0"/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多个</a:t>
          </a:r>
          <a:r>
            <a:rPr lang="zh-CN" b="1" i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不同时间点</a:t>
          </a:r>
          <a:r>
            <a:rPr lang="zh-CN" b="1" i="0" dirty="0">
              <a:latin typeface="微软雅黑" panose="020B0503020204020204" pitchFamily="34" charset="-122"/>
              <a:ea typeface="微软雅黑" panose="020B0503020204020204" pitchFamily="34" charset="-122"/>
            </a:rPr>
            <a:t>的副本</a:t>
          </a:r>
          <a:endParaRPr 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8480A8-848D-4CC9-A025-E149A5D266DC}" type="parTrans" cxnId="{33D9339B-B543-44CE-BE2F-86D1049099CC}">
      <dgm:prSet/>
      <dgm:spPr/>
      <dgm:t>
        <a:bodyPr/>
        <a:lstStyle/>
        <a:p>
          <a:endParaRPr lang="en-US"/>
        </a:p>
      </dgm:t>
    </dgm:pt>
    <dgm:pt modelId="{54C09051-057F-47AD-A38D-0ADD8EF2B643}" type="sibTrans" cxnId="{33D9339B-B543-44CE-BE2F-86D1049099CC}">
      <dgm:prSet/>
      <dgm:spPr/>
      <dgm:t>
        <a:bodyPr/>
        <a:lstStyle/>
        <a:p>
          <a:endParaRPr lang="en-US"/>
        </a:p>
      </dgm:t>
    </dgm:pt>
    <dgm:pt modelId="{1FF795A6-1314-4EED-BFCF-D955D65AFEF0}" type="pres">
      <dgm:prSet presAssocID="{17B9BAAD-0CD2-4083-A353-13CA139FD0D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1DF44FA-E91A-4B9C-8BD2-CE5F9155A72D}" type="pres">
      <dgm:prSet presAssocID="{D75DC61A-A19B-4CD2-AEF1-2980EB4C409A}" presName="composite" presStyleCnt="0"/>
      <dgm:spPr/>
    </dgm:pt>
    <dgm:pt modelId="{E2C6D2B0-46E9-4820-B25C-1C66CFE0EDB4}" type="pres">
      <dgm:prSet presAssocID="{D75DC61A-A19B-4CD2-AEF1-2980EB4C409A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AF628A-C020-4F1E-82C5-ABE9E692DE29}" type="pres">
      <dgm:prSet presAssocID="{D75DC61A-A19B-4CD2-AEF1-2980EB4C409A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662BAF7-C8F1-4C15-AC07-6D3A1735D62D}" type="pres">
      <dgm:prSet presAssocID="{D75DC61A-A19B-4CD2-AEF1-2980EB4C409A}" presName="BalanceSpacing" presStyleCnt="0"/>
      <dgm:spPr/>
    </dgm:pt>
    <dgm:pt modelId="{A5CEDCA2-4C7E-4C55-9D7D-CEEFF0F88B63}" type="pres">
      <dgm:prSet presAssocID="{D75DC61A-A19B-4CD2-AEF1-2980EB4C409A}" presName="BalanceSpacing1" presStyleCnt="0"/>
      <dgm:spPr/>
    </dgm:pt>
    <dgm:pt modelId="{0AB4B483-63A6-480A-8C7E-4F37543CEAE6}" type="pres">
      <dgm:prSet presAssocID="{1C4A48B9-9697-412A-84E5-8056099453CE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2805B5FF-3996-4ED7-A264-3B3B29D12D2D}" type="pres">
      <dgm:prSet presAssocID="{1C4A48B9-9697-412A-84E5-8056099453CE}" presName="spaceBetweenRectangles" presStyleCnt="0"/>
      <dgm:spPr/>
    </dgm:pt>
    <dgm:pt modelId="{14BFD0D8-1B13-4081-BBAB-B02C15C71DFF}" type="pres">
      <dgm:prSet presAssocID="{E5CE84FF-7A14-4243-906B-73D7DA5DA7C6}" presName="composite" presStyleCnt="0"/>
      <dgm:spPr/>
    </dgm:pt>
    <dgm:pt modelId="{1C5AD129-CB2A-46FA-BC44-6E9DC81993FF}" type="pres">
      <dgm:prSet presAssocID="{E5CE84FF-7A14-4243-906B-73D7DA5DA7C6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E11ABD-C3B6-414A-BB3F-3C7D19B27B2E}" type="pres">
      <dgm:prSet presAssocID="{E5CE84FF-7A14-4243-906B-73D7DA5DA7C6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E9ECDD7-918D-4509-972B-848E6D41D47C}" type="pres">
      <dgm:prSet presAssocID="{E5CE84FF-7A14-4243-906B-73D7DA5DA7C6}" presName="BalanceSpacing" presStyleCnt="0"/>
      <dgm:spPr/>
    </dgm:pt>
    <dgm:pt modelId="{AE25E703-8C8A-445D-9D1C-0843B21118E9}" type="pres">
      <dgm:prSet presAssocID="{E5CE84FF-7A14-4243-906B-73D7DA5DA7C6}" presName="BalanceSpacing1" presStyleCnt="0"/>
      <dgm:spPr/>
    </dgm:pt>
    <dgm:pt modelId="{F542B9F7-4A16-4A10-A96E-42D092DB948F}" type="pres">
      <dgm:prSet presAssocID="{18FB7A6B-847A-4A68-8E33-B63E3E5724FC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D2172D9E-E06A-47E1-8A34-7EDF21841858}" type="pres">
      <dgm:prSet presAssocID="{18FB7A6B-847A-4A68-8E33-B63E3E5724FC}" presName="spaceBetweenRectangles" presStyleCnt="0"/>
      <dgm:spPr/>
    </dgm:pt>
    <dgm:pt modelId="{9054C25B-93B2-4875-ABA7-3646B44BFD68}" type="pres">
      <dgm:prSet presAssocID="{653884E5-1175-4BAE-B526-D9C920C78C85}" presName="composite" presStyleCnt="0"/>
      <dgm:spPr/>
    </dgm:pt>
    <dgm:pt modelId="{FA6AF2CB-E880-4D8B-9730-B95040AA28AB}" type="pres">
      <dgm:prSet presAssocID="{653884E5-1175-4BAE-B526-D9C920C78C85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E06721-2FEE-4B30-9319-E6284D49DB5E}" type="pres">
      <dgm:prSet presAssocID="{653884E5-1175-4BAE-B526-D9C920C78C85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89616DC-019D-4A82-BE78-603AF7F7A646}" type="pres">
      <dgm:prSet presAssocID="{653884E5-1175-4BAE-B526-D9C920C78C85}" presName="BalanceSpacing" presStyleCnt="0"/>
      <dgm:spPr/>
    </dgm:pt>
    <dgm:pt modelId="{908C96C3-9D23-4534-AC38-22E74EACEEB4}" type="pres">
      <dgm:prSet presAssocID="{653884E5-1175-4BAE-B526-D9C920C78C85}" presName="BalanceSpacing1" presStyleCnt="0"/>
      <dgm:spPr/>
    </dgm:pt>
    <dgm:pt modelId="{90DEC7AD-7FF5-4407-9239-E06D3840F0E7}" type="pres">
      <dgm:prSet presAssocID="{54C09051-057F-47AD-A38D-0ADD8EF2B643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90E9869D-29C9-49F0-AD6E-07C0F7B0B69F}" type="presOf" srcId="{E5CE84FF-7A14-4243-906B-73D7DA5DA7C6}" destId="{1C5AD129-CB2A-46FA-BC44-6E9DC81993FF}" srcOrd="0" destOrd="0" presId="urn:microsoft.com/office/officeart/2008/layout/AlternatingHexagons"/>
    <dgm:cxn modelId="{3FB2B8B6-9358-4496-BC11-118A9D1645F7}" srcId="{17B9BAAD-0CD2-4083-A353-13CA139FD0DE}" destId="{E5CE84FF-7A14-4243-906B-73D7DA5DA7C6}" srcOrd="1" destOrd="0" parTransId="{C5735B15-E363-4F7F-9042-AA0819AF0C33}" sibTransId="{18FB7A6B-847A-4A68-8E33-B63E3E5724FC}"/>
    <dgm:cxn modelId="{64C83967-3345-472F-8939-56F973030577}" type="presOf" srcId="{18FB7A6B-847A-4A68-8E33-B63E3E5724FC}" destId="{F542B9F7-4A16-4A10-A96E-42D092DB948F}" srcOrd="0" destOrd="0" presId="urn:microsoft.com/office/officeart/2008/layout/AlternatingHexagons"/>
    <dgm:cxn modelId="{F2F459A6-F4EE-4D28-884F-7E7C8AD91754}" type="presOf" srcId="{54C09051-057F-47AD-A38D-0ADD8EF2B643}" destId="{90DEC7AD-7FF5-4407-9239-E06D3840F0E7}" srcOrd="0" destOrd="0" presId="urn:microsoft.com/office/officeart/2008/layout/AlternatingHexagons"/>
    <dgm:cxn modelId="{33D9339B-B543-44CE-BE2F-86D1049099CC}" srcId="{17B9BAAD-0CD2-4083-A353-13CA139FD0DE}" destId="{653884E5-1175-4BAE-B526-D9C920C78C85}" srcOrd="2" destOrd="0" parTransId="{7B8480A8-848D-4CC9-A025-E149A5D266DC}" sibTransId="{54C09051-057F-47AD-A38D-0ADD8EF2B643}"/>
    <dgm:cxn modelId="{968C44FB-4B89-4695-987C-12CC552BD330}" type="presOf" srcId="{17B9BAAD-0CD2-4083-A353-13CA139FD0DE}" destId="{1FF795A6-1314-4EED-BFCF-D955D65AFEF0}" srcOrd="0" destOrd="0" presId="urn:microsoft.com/office/officeart/2008/layout/AlternatingHexagons"/>
    <dgm:cxn modelId="{EE3CAA05-308B-4464-A99A-5182B2C31AED}" type="presOf" srcId="{1C4A48B9-9697-412A-84E5-8056099453CE}" destId="{0AB4B483-63A6-480A-8C7E-4F37543CEAE6}" srcOrd="0" destOrd="0" presId="urn:microsoft.com/office/officeart/2008/layout/AlternatingHexagons"/>
    <dgm:cxn modelId="{969A7C8D-6733-4690-BF4C-6454A331FD43}" srcId="{17B9BAAD-0CD2-4083-A353-13CA139FD0DE}" destId="{D75DC61A-A19B-4CD2-AEF1-2980EB4C409A}" srcOrd="0" destOrd="0" parTransId="{CC0ACE3F-2208-40CE-A284-2ED6678DEF8F}" sibTransId="{1C4A48B9-9697-412A-84E5-8056099453CE}"/>
    <dgm:cxn modelId="{6684EA54-0C55-4816-B5A8-6939379FCA11}" type="presOf" srcId="{653884E5-1175-4BAE-B526-D9C920C78C85}" destId="{FA6AF2CB-E880-4D8B-9730-B95040AA28AB}" srcOrd="0" destOrd="0" presId="urn:microsoft.com/office/officeart/2008/layout/AlternatingHexagons"/>
    <dgm:cxn modelId="{980CAD05-63FA-4A4F-8E9F-514783406A6A}" type="presOf" srcId="{D75DC61A-A19B-4CD2-AEF1-2980EB4C409A}" destId="{E2C6D2B0-46E9-4820-B25C-1C66CFE0EDB4}" srcOrd="0" destOrd="0" presId="urn:microsoft.com/office/officeart/2008/layout/AlternatingHexagons"/>
    <dgm:cxn modelId="{F1DFF707-7068-40EF-9FC1-3C828F5A59C0}" type="presParOf" srcId="{1FF795A6-1314-4EED-BFCF-D955D65AFEF0}" destId="{E1DF44FA-E91A-4B9C-8BD2-CE5F9155A72D}" srcOrd="0" destOrd="0" presId="urn:microsoft.com/office/officeart/2008/layout/AlternatingHexagons"/>
    <dgm:cxn modelId="{60FEF6D8-706D-42A7-A009-401ACAEA9802}" type="presParOf" srcId="{E1DF44FA-E91A-4B9C-8BD2-CE5F9155A72D}" destId="{E2C6D2B0-46E9-4820-B25C-1C66CFE0EDB4}" srcOrd="0" destOrd="0" presId="urn:microsoft.com/office/officeart/2008/layout/AlternatingHexagons"/>
    <dgm:cxn modelId="{C91292A7-83A2-417C-9043-8CFDCCC8C4BC}" type="presParOf" srcId="{E1DF44FA-E91A-4B9C-8BD2-CE5F9155A72D}" destId="{76AF628A-C020-4F1E-82C5-ABE9E692DE29}" srcOrd="1" destOrd="0" presId="urn:microsoft.com/office/officeart/2008/layout/AlternatingHexagons"/>
    <dgm:cxn modelId="{B3CF108A-B819-46E5-B348-2A67A154C66D}" type="presParOf" srcId="{E1DF44FA-E91A-4B9C-8BD2-CE5F9155A72D}" destId="{1662BAF7-C8F1-4C15-AC07-6D3A1735D62D}" srcOrd="2" destOrd="0" presId="urn:microsoft.com/office/officeart/2008/layout/AlternatingHexagons"/>
    <dgm:cxn modelId="{B3732898-59F1-4410-944E-036BB374E027}" type="presParOf" srcId="{E1DF44FA-E91A-4B9C-8BD2-CE5F9155A72D}" destId="{A5CEDCA2-4C7E-4C55-9D7D-CEEFF0F88B63}" srcOrd="3" destOrd="0" presId="urn:microsoft.com/office/officeart/2008/layout/AlternatingHexagons"/>
    <dgm:cxn modelId="{A76BBF6F-60E2-4942-93F8-DFDAB83E165C}" type="presParOf" srcId="{E1DF44FA-E91A-4B9C-8BD2-CE5F9155A72D}" destId="{0AB4B483-63A6-480A-8C7E-4F37543CEAE6}" srcOrd="4" destOrd="0" presId="urn:microsoft.com/office/officeart/2008/layout/AlternatingHexagons"/>
    <dgm:cxn modelId="{9CB073FA-FC85-464C-BFF9-5E305E88426C}" type="presParOf" srcId="{1FF795A6-1314-4EED-BFCF-D955D65AFEF0}" destId="{2805B5FF-3996-4ED7-A264-3B3B29D12D2D}" srcOrd="1" destOrd="0" presId="urn:microsoft.com/office/officeart/2008/layout/AlternatingHexagons"/>
    <dgm:cxn modelId="{79F4D746-60ED-485E-861D-6694C200B147}" type="presParOf" srcId="{1FF795A6-1314-4EED-BFCF-D955D65AFEF0}" destId="{14BFD0D8-1B13-4081-BBAB-B02C15C71DFF}" srcOrd="2" destOrd="0" presId="urn:microsoft.com/office/officeart/2008/layout/AlternatingHexagons"/>
    <dgm:cxn modelId="{23CADFEE-16CC-41C0-BDD4-AFF35D249A75}" type="presParOf" srcId="{14BFD0D8-1B13-4081-BBAB-B02C15C71DFF}" destId="{1C5AD129-CB2A-46FA-BC44-6E9DC81993FF}" srcOrd="0" destOrd="0" presId="urn:microsoft.com/office/officeart/2008/layout/AlternatingHexagons"/>
    <dgm:cxn modelId="{6C9BB44E-5FD9-4F10-9DEC-221D9DCE1FC1}" type="presParOf" srcId="{14BFD0D8-1B13-4081-BBAB-B02C15C71DFF}" destId="{2FE11ABD-C3B6-414A-BB3F-3C7D19B27B2E}" srcOrd="1" destOrd="0" presId="urn:microsoft.com/office/officeart/2008/layout/AlternatingHexagons"/>
    <dgm:cxn modelId="{92284000-CE2A-4D56-AC29-B875C4C3F3F4}" type="presParOf" srcId="{14BFD0D8-1B13-4081-BBAB-B02C15C71DFF}" destId="{4E9ECDD7-918D-4509-972B-848E6D41D47C}" srcOrd="2" destOrd="0" presId="urn:microsoft.com/office/officeart/2008/layout/AlternatingHexagons"/>
    <dgm:cxn modelId="{89C541A7-1362-4524-867D-F50CB30AC7D6}" type="presParOf" srcId="{14BFD0D8-1B13-4081-BBAB-B02C15C71DFF}" destId="{AE25E703-8C8A-445D-9D1C-0843B21118E9}" srcOrd="3" destOrd="0" presId="urn:microsoft.com/office/officeart/2008/layout/AlternatingHexagons"/>
    <dgm:cxn modelId="{42E53963-0667-467F-9894-D0011DC56741}" type="presParOf" srcId="{14BFD0D8-1B13-4081-BBAB-B02C15C71DFF}" destId="{F542B9F7-4A16-4A10-A96E-42D092DB948F}" srcOrd="4" destOrd="0" presId="urn:microsoft.com/office/officeart/2008/layout/AlternatingHexagons"/>
    <dgm:cxn modelId="{8DB7C41A-DA8A-44DA-9F20-16FD6D7E86C6}" type="presParOf" srcId="{1FF795A6-1314-4EED-BFCF-D955D65AFEF0}" destId="{D2172D9E-E06A-47E1-8A34-7EDF21841858}" srcOrd="3" destOrd="0" presId="urn:microsoft.com/office/officeart/2008/layout/AlternatingHexagons"/>
    <dgm:cxn modelId="{F594915B-3E18-4C57-8C79-4DF89FC7578C}" type="presParOf" srcId="{1FF795A6-1314-4EED-BFCF-D955D65AFEF0}" destId="{9054C25B-93B2-4875-ABA7-3646B44BFD68}" srcOrd="4" destOrd="0" presId="urn:microsoft.com/office/officeart/2008/layout/AlternatingHexagons"/>
    <dgm:cxn modelId="{37936962-11DE-431A-8BC1-155673ABF355}" type="presParOf" srcId="{9054C25B-93B2-4875-ABA7-3646B44BFD68}" destId="{FA6AF2CB-E880-4D8B-9730-B95040AA28AB}" srcOrd="0" destOrd="0" presId="urn:microsoft.com/office/officeart/2008/layout/AlternatingHexagons"/>
    <dgm:cxn modelId="{79F06C6C-5659-4C6F-9702-FED078C6EEEE}" type="presParOf" srcId="{9054C25B-93B2-4875-ABA7-3646B44BFD68}" destId="{28E06721-2FEE-4B30-9319-E6284D49DB5E}" srcOrd="1" destOrd="0" presId="urn:microsoft.com/office/officeart/2008/layout/AlternatingHexagons"/>
    <dgm:cxn modelId="{F2750EAA-718C-4DE2-BD87-78B1911F0547}" type="presParOf" srcId="{9054C25B-93B2-4875-ABA7-3646B44BFD68}" destId="{289616DC-019D-4A82-BE78-603AF7F7A646}" srcOrd="2" destOrd="0" presId="urn:microsoft.com/office/officeart/2008/layout/AlternatingHexagons"/>
    <dgm:cxn modelId="{017D8DA2-485A-431E-9EED-16222FBDF5BC}" type="presParOf" srcId="{9054C25B-93B2-4875-ABA7-3646B44BFD68}" destId="{908C96C3-9D23-4534-AC38-22E74EACEEB4}" srcOrd="3" destOrd="0" presId="urn:microsoft.com/office/officeart/2008/layout/AlternatingHexagons"/>
    <dgm:cxn modelId="{3FD5C063-0D8C-4DA0-8D5D-9EEC35A3D57D}" type="presParOf" srcId="{9054C25B-93B2-4875-ABA7-3646B44BFD68}" destId="{90DEC7AD-7FF5-4407-9239-E06D3840F0E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6D2B0-46E9-4820-B25C-1C66CFE0EDB4}">
      <dsp:nvSpPr>
        <dsp:cNvPr id="0" name=""/>
        <dsp:cNvSpPr/>
      </dsp:nvSpPr>
      <dsp:spPr>
        <a:xfrm rot="5400000">
          <a:off x="1735956" y="372509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某一</a:t>
          </a:r>
          <a:r>
            <a:rPr lang="zh-CN" sz="1100" b="1" i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时间点</a:t>
          </a: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的数据</a:t>
          </a:r>
          <a:endParaRPr lang="en-US" sz="11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1964637" y="476071"/>
        <a:ext cx="682764" cy="784786"/>
      </dsp:txXfrm>
    </dsp:sp>
    <dsp:sp modelId="{76AF628A-C020-4F1E-82C5-ABE9E692DE29}">
      <dsp:nvSpPr>
        <dsp:cNvPr id="0" name=""/>
        <dsp:cNvSpPr/>
      </dsp:nvSpPr>
      <dsp:spPr>
        <a:xfrm>
          <a:off x="2832074" y="526426"/>
          <a:ext cx="1272381" cy="684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B4B483-63A6-480A-8C7E-4F37543CEAE6}">
      <dsp:nvSpPr>
        <dsp:cNvPr id="0" name=""/>
        <dsp:cNvSpPr/>
      </dsp:nvSpPr>
      <dsp:spPr>
        <a:xfrm rot="5400000">
          <a:off x="664693" y="372509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893374" y="476071"/>
        <a:ext cx="682764" cy="784786"/>
      </dsp:txXfrm>
    </dsp:sp>
    <dsp:sp modelId="{1C5AD129-CB2A-46FA-BC44-6E9DC81993FF}">
      <dsp:nvSpPr>
        <dsp:cNvPr id="0" name=""/>
        <dsp:cNvSpPr/>
      </dsp:nvSpPr>
      <dsp:spPr>
        <a:xfrm rot="5400000">
          <a:off x="1198273" y="1340248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备份数据存放于</a:t>
          </a:r>
          <a:r>
            <a:rPr lang="zh-CN" sz="1100" b="1" i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介质</a:t>
          </a: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中</a:t>
          </a:r>
          <a:endParaRPr lang="en-US" sz="11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1426954" y="1443810"/>
        <a:ext cx="682764" cy="784786"/>
      </dsp:txXfrm>
    </dsp:sp>
    <dsp:sp modelId="{2FE11ABD-C3B6-414A-BB3F-3C7D19B27B2E}">
      <dsp:nvSpPr>
        <dsp:cNvPr id="0" name=""/>
        <dsp:cNvSpPr/>
      </dsp:nvSpPr>
      <dsp:spPr>
        <a:xfrm>
          <a:off x="0" y="1494166"/>
          <a:ext cx="1231336" cy="684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42B9F7-4A16-4A10-A96E-42D092DB948F}">
      <dsp:nvSpPr>
        <dsp:cNvPr id="0" name=""/>
        <dsp:cNvSpPr/>
      </dsp:nvSpPr>
      <dsp:spPr>
        <a:xfrm rot="5400000">
          <a:off x="2269536" y="1340248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2498217" y="1443810"/>
        <a:ext cx="682764" cy="784786"/>
      </dsp:txXfrm>
    </dsp:sp>
    <dsp:sp modelId="{FA6AF2CB-E880-4D8B-9730-B95040AA28AB}">
      <dsp:nvSpPr>
        <dsp:cNvPr id="0" name=""/>
        <dsp:cNvSpPr/>
      </dsp:nvSpPr>
      <dsp:spPr>
        <a:xfrm rot="5400000">
          <a:off x="1735956" y="2307988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多个</a:t>
          </a:r>
          <a:r>
            <a:rPr lang="zh-CN" sz="1100" b="1" i="0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不同时间点</a:t>
          </a:r>
          <a:r>
            <a:rPr lang="zh-CN" sz="1100" b="1" i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的副本</a:t>
          </a:r>
          <a:endParaRPr lang="en-US" sz="11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1964637" y="2411550"/>
        <a:ext cx="682764" cy="784786"/>
      </dsp:txXfrm>
    </dsp:sp>
    <dsp:sp modelId="{28E06721-2FEE-4B30-9319-E6284D49DB5E}">
      <dsp:nvSpPr>
        <dsp:cNvPr id="0" name=""/>
        <dsp:cNvSpPr/>
      </dsp:nvSpPr>
      <dsp:spPr>
        <a:xfrm>
          <a:off x="2832074" y="2461905"/>
          <a:ext cx="1272381" cy="684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DEC7AD-7FF5-4407-9239-E06D3840F0E7}">
      <dsp:nvSpPr>
        <dsp:cNvPr id="0" name=""/>
        <dsp:cNvSpPr/>
      </dsp:nvSpPr>
      <dsp:spPr>
        <a:xfrm rot="5400000">
          <a:off x="664693" y="2307988"/>
          <a:ext cx="1140126" cy="99191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893374" y="2411550"/>
        <a:ext cx="682764" cy="7847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59D1844-888A-4AE6-828D-5C6AE9040315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FB2549C6-DE8D-4E4A-961E-C75F994C9B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076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55E3B73-6D7C-40EF-AE3E-2A6A1CBB7D96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4AA51CA-5F86-4FFA-AF76-EFA20A259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5977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23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2969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——</a:t>
            </a:r>
            <a:r>
              <a:rPr lang="zh-CN" altLang="en-US" smtClean="0"/>
              <a:t>如果在门诊高峰期出现业务中断，医院全部改为手工作业，划价、缴费、处方、化验全部停止，排队的患者人山人海，病人会砸玻璃，</a:t>
            </a:r>
            <a:r>
              <a:rPr lang="en-US" altLang="zh-CN" smtClean="0"/>
              <a:t>20</a:t>
            </a:r>
            <a:r>
              <a:rPr lang="zh-CN" altLang="en-US" smtClean="0"/>
              <a:t>分钟内记者到现场，一般都会上第二天的报纸头版、院长道歉</a:t>
            </a:r>
            <a:r>
              <a:rPr lang="en-US" altLang="zh-CN" smtClean="0"/>
              <a:t>……</a:t>
            </a:r>
            <a:r>
              <a:rPr lang="zh-CN" altLang="en-US" smtClean="0"/>
              <a:t>如果数据丢失了呢？后果将不堪设想</a:t>
            </a:r>
            <a:r>
              <a:rPr lang="en-US" altLang="zh-CN" smtClean="0"/>
              <a:t>……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——</a:t>
            </a:r>
            <a:r>
              <a:rPr lang="zh-CN" altLang="en-US" smtClean="0"/>
              <a:t>医疗</a:t>
            </a:r>
            <a:r>
              <a:rPr lang="en-US" altLang="zh-CN" smtClean="0"/>
              <a:t>HIS</a:t>
            </a:r>
            <a:r>
              <a:rPr lang="zh-CN" altLang="en-US" smtClean="0"/>
              <a:t>系统与医保系统实施费用实时结算，比如一个患者的治疗费用为</a:t>
            </a:r>
            <a:r>
              <a:rPr lang="en-US" altLang="zh-CN" smtClean="0"/>
              <a:t>100</a:t>
            </a:r>
            <a:r>
              <a:rPr lang="zh-CN" altLang="en-US" smtClean="0"/>
              <a:t>元，自己付</a:t>
            </a:r>
            <a:r>
              <a:rPr lang="en-US" altLang="zh-CN" smtClean="0"/>
              <a:t>30</a:t>
            </a:r>
            <a:r>
              <a:rPr lang="zh-CN" altLang="en-US" smtClean="0"/>
              <a:t>元，剩余的</a:t>
            </a:r>
            <a:r>
              <a:rPr lang="en-US" altLang="zh-CN" smtClean="0"/>
              <a:t>70</a:t>
            </a:r>
            <a:r>
              <a:rPr lang="zh-CN" altLang="en-US" smtClean="0"/>
              <a:t>元医院垫付，所有数据医院一份，医保系统一份，如果医院数据发生丢失，将无法对账，也就无法进行费用核销，将会蒙受巨大损失！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723815" indent="-247620" defTabSz="131891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219054" indent="-247620" defTabSz="131891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714293" indent="-247620" defTabSz="131891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209532" indent="-247620" defTabSz="131891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B750620-20A7-44D7-AE72-9EEA6565B983}" type="slidenum">
              <a:rPr lang="en-US" altLang="zh-CN" sz="900">
                <a:solidFill>
                  <a:prstClr val="black"/>
                </a:solidFill>
              </a:rPr>
              <a:pPr eaLnBrk="1" hangingPunct="1"/>
              <a:t>4</a:t>
            </a:fld>
            <a:endParaRPr lang="en-US" altLang="zh-CN" sz="9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184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1529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D129370-A42A-49C4-93CD-782448AE6307}" type="datetime1">
              <a:rPr lang="zh-CN" altLang="en-US" smtClean="0"/>
              <a:pPr>
                <a:defRPr/>
              </a:pPr>
              <a:t>2020/11/17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A5980-8DF5-4540-9D23-EA0A102B017D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03516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678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2944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01613" y="427038"/>
            <a:ext cx="5118100" cy="2879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扩容的，以前不是双活，所以扩容也是我们的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AE42-E3FE-4405-B7FC-4425D05B92A0}" type="slidenum">
              <a:rPr lang="en-US" altLang="zh-CN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50406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01613" y="427038"/>
            <a:ext cx="5118100" cy="2879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AE42-E3FE-4405-B7FC-4425D05B92A0}" type="slidenum">
              <a:rPr lang="en-US" altLang="zh-CN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74106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绝密-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>
            <a:spLocks noGrp="1" noChangeArrowheads="1"/>
          </p:cNvSpPr>
          <p:nvPr>
            <p:ph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绝密-节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689401" y="4924271"/>
            <a:ext cx="1766455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Top-Secret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绝密</a:t>
            </a: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64594" y="1857003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7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b="1" spc="7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807714" y="2507603"/>
            <a:ext cx="1532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endCxn id="16" idx="1"/>
          </p:cNvCxnSpPr>
          <p:nvPr userDrawn="1"/>
        </p:nvCxnSpPr>
        <p:spPr>
          <a:xfrm>
            <a:off x="3552825" y="2676880"/>
            <a:ext cx="254889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5303085" y="2676880"/>
            <a:ext cx="276978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绝密-节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9144000" cy="250760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689401" y="4924271"/>
            <a:ext cx="1766455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Top-Secret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CBC1231-1DCD-4D6A-BC3B-05CB87DC6BF1}"/>
              </a:ext>
            </a:extLst>
          </p:cNvPr>
          <p:cNvSpPr/>
          <p:nvPr userDrawn="1"/>
        </p:nvSpPr>
        <p:spPr>
          <a:xfrm>
            <a:off x="3765175" y="2521228"/>
            <a:ext cx="161563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700" b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700" b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4911" y="1779662"/>
            <a:ext cx="3744873" cy="63011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机密-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>
            <a:spLocks noGrp="1" noChangeArrowheads="1"/>
          </p:cNvSpPr>
          <p:nvPr>
            <p:ph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机密-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机密-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1589"/>
            <a:ext cx="4038600" cy="3291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31589"/>
            <a:ext cx="4038600" cy="32915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机密-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31590"/>
            <a:ext cx="4040188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31590"/>
            <a:ext cx="4041775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51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机密-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机密-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69" y="204800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机密-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机密-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绝密-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机密-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1"/>
            <a:ext cx="2057400" cy="419457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1"/>
            <a:ext cx="6019800" cy="419457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机密-节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064594" y="1857003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7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b="1" spc="7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807714" y="2507603"/>
            <a:ext cx="1532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endCxn id="16" idx="1"/>
          </p:cNvCxnSpPr>
          <p:nvPr userDrawn="1"/>
        </p:nvCxnSpPr>
        <p:spPr>
          <a:xfrm>
            <a:off x="3552825" y="2676880"/>
            <a:ext cx="254889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5303085" y="2676880"/>
            <a:ext cx="276978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 userDrawn="1"/>
        </p:nvSpPr>
        <p:spPr>
          <a:xfrm>
            <a:off x="3822222" y="4924271"/>
            <a:ext cx="1502680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Secret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机密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机密-节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9144000" cy="250760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3822222" y="4924271"/>
            <a:ext cx="1502680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Secret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机密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C4A9428-AEE2-4BAB-99F8-A6EC2323A4D4}"/>
              </a:ext>
            </a:extLst>
          </p:cNvPr>
          <p:cNvSpPr/>
          <p:nvPr userDrawn="1"/>
        </p:nvSpPr>
        <p:spPr>
          <a:xfrm>
            <a:off x="3765175" y="2521228"/>
            <a:ext cx="161563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700" b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700" b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4911" y="1779662"/>
            <a:ext cx="3744873" cy="63011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秘密-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>
            <a:spLocks noGrp="1" noChangeArrowheads="1"/>
          </p:cNvSpPr>
          <p:nvPr>
            <p:ph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秘密-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秘密-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1589"/>
            <a:ext cx="4038600" cy="3291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31589"/>
            <a:ext cx="4038600" cy="32915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秘密-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31590"/>
            <a:ext cx="4040188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31590"/>
            <a:ext cx="4041775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51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秘密-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秘密-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69" y="204800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秘密-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绝密-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1589"/>
            <a:ext cx="4038600" cy="3291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31589"/>
            <a:ext cx="4038600" cy="32915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秘密-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秘密-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1"/>
            <a:ext cx="2057400" cy="419457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1"/>
            <a:ext cx="6019800" cy="419457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秘密-节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4041403" y="4924271"/>
            <a:ext cx="1051891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Confidential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064594" y="1857003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7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b="1" spc="7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3807714" y="2507603"/>
            <a:ext cx="1532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endCxn id="15" idx="1"/>
          </p:cNvCxnSpPr>
          <p:nvPr userDrawn="1"/>
        </p:nvCxnSpPr>
        <p:spPr>
          <a:xfrm>
            <a:off x="3552825" y="2676880"/>
            <a:ext cx="254889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5303085" y="2676880"/>
            <a:ext cx="276978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秘密-节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4041403" y="4924271"/>
            <a:ext cx="1051891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Confidential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250760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286DD0E-0F20-4F4E-8533-FFE05262B0DD}"/>
              </a:ext>
            </a:extLst>
          </p:cNvPr>
          <p:cNvSpPr/>
          <p:nvPr userDrawn="1"/>
        </p:nvSpPr>
        <p:spPr>
          <a:xfrm>
            <a:off x="3765175" y="2521228"/>
            <a:ext cx="161563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700" b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700" b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4911" y="1779662"/>
            <a:ext cx="3744873" cy="630118"/>
          </a:xfrm>
          <a:prstGeom prst="rect">
            <a:avLst/>
          </a:prstGeom>
        </p:spPr>
      </p:pic>
    </p:spTree>
  </p:cSld>
  <p:clrMapOvr>
    <a:masterClrMapping/>
  </p:clrMapOvr>
  <p:transition/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697252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70450"/>
            <a:ext cx="2133600" cy="274638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fld id="{A4C6328C-152F-4FDF-BD9A-39E6A5A479CB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870450"/>
            <a:ext cx="2895600" cy="274638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127750" y="4948239"/>
            <a:ext cx="2133600" cy="195262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fld id="{655BFFA9-B117-4070-9EC2-7EC38A88A0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6378809"/>
      </p:ext>
    </p:extLst>
  </p:cSld>
  <p:clrMapOvr>
    <a:masterClrMapping/>
  </p:clrMapOvr>
  <p:transition spd="slow"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02855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 all lines 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331470" y="235064"/>
            <a:ext cx="8117206" cy="430887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329184" y="1188720"/>
            <a:ext cx="8117904" cy="3219768"/>
          </a:xfrm>
        </p:spPr>
        <p:txBody>
          <a:bodyPr wrap="square">
            <a:noAutofit/>
          </a:bodyPr>
          <a:lstStyle>
            <a:lvl1pPr marL="169863" indent="-169863"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1pPr>
            <a:lvl2pPr marL="346075" indent="-177800">
              <a:buSzPct val="80000"/>
              <a:buFont typeface="HP Simplified" pitchFamily="34" charset="0"/>
              <a:buChar char="–"/>
              <a:defRPr sz="1400">
                <a:solidFill>
                  <a:srgbClr val="000000"/>
                </a:solidFill>
              </a:defRPr>
            </a:lvl2pPr>
            <a:lvl3pPr marL="515938" indent="-169863">
              <a:buSzPct val="100000"/>
              <a:buFont typeface="Arial" pitchFamily="34" charset="0"/>
              <a:buChar char="•"/>
              <a:defRPr sz="1200">
                <a:solidFill>
                  <a:srgbClr val="000000"/>
                </a:solidFill>
              </a:defRPr>
            </a:lvl3pPr>
            <a:lvl4pPr marL="685800" indent="-169863">
              <a:buSzPct val="80000"/>
              <a:buFont typeface="HP Simplified" pitchFamily="34" charset="0"/>
              <a:buChar char="–"/>
              <a:defRPr sz="1200">
                <a:solidFill>
                  <a:srgbClr val="000000"/>
                </a:solidFill>
              </a:defRPr>
            </a:lvl4pPr>
            <a:lvl5pPr marL="855663" indent="-169863">
              <a:buSzPct val="100000"/>
              <a:buFont typeface="Arial" pitchFamily="34" charset="0"/>
              <a:buChar char="•"/>
              <a:defRPr sz="12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3475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 Slide_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24346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59552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绝密-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31590"/>
            <a:ext cx="4040188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31590"/>
            <a:ext cx="4041775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51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参-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>
            <a:spLocks noGrp="1" noChangeArrowheads="1"/>
          </p:cNvSpPr>
          <p:nvPr>
            <p:ph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参-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内参-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7" y="339491"/>
            <a:ext cx="8229443" cy="457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1589"/>
            <a:ext cx="4038600" cy="32915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31589"/>
            <a:ext cx="4038600" cy="32915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参-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31590"/>
            <a:ext cx="4040188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31590"/>
            <a:ext cx="4041775" cy="49956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51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参-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7" y="339491"/>
            <a:ext cx="8291107" cy="457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参-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69" y="204800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内参-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内参-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7" y="339491"/>
            <a:ext cx="8229443" cy="457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内参-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1"/>
            <a:ext cx="2057400" cy="419457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1"/>
            <a:ext cx="6019800" cy="419457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参-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064594" y="1857003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7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b="1" spc="7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3807714" y="2507603"/>
            <a:ext cx="1532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endCxn id="15" idx="1"/>
          </p:cNvCxnSpPr>
          <p:nvPr userDrawn="1"/>
        </p:nvCxnSpPr>
        <p:spPr>
          <a:xfrm>
            <a:off x="3552825" y="2676880"/>
            <a:ext cx="254889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5303085" y="2676880"/>
            <a:ext cx="276978" cy="0"/>
          </a:xfrm>
          <a:prstGeom prst="line">
            <a:avLst/>
          </a:prstGeom>
          <a:ln w="12700"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 userDrawn="1"/>
        </p:nvSpPr>
        <p:spPr>
          <a:xfrm>
            <a:off x="4135137" y="4924271"/>
            <a:ext cx="851515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Internal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内参</a:t>
            </a: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绝密-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参-节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7783455" y="4905945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250760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4135137" y="4924271"/>
            <a:ext cx="821059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Internal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421DB811-9AE8-455A-B6C8-D6AC08D3B9D8}"/>
              </a:ext>
            </a:extLst>
          </p:cNvPr>
          <p:cNvSpPr/>
          <p:nvPr userDrawn="1"/>
        </p:nvSpPr>
        <p:spPr>
          <a:xfrm>
            <a:off x="3765175" y="2521228"/>
            <a:ext cx="161563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700" b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700" b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4911" y="1779662"/>
            <a:ext cx="3744873" cy="63011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绝密-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69" y="204800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绝密-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绝密-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绝密-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1"/>
            <a:ext cx="2057400" cy="419457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1"/>
            <a:ext cx="6019800" cy="419457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2720" y="4892065"/>
            <a:ext cx="9144001" cy="247650"/>
          </a:xfrm>
          <a:prstGeom prst="rect">
            <a:avLst/>
          </a:prstGeom>
        </p:spPr>
      </p:pic>
      <p:sp>
        <p:nvSpPr>
          <p:cNvPr id="1026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9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1" name="矩形 10"/>
          <p:cNvSpPr/>
          <p:nvPr/>
        </p:nvSpPr>
        <p:spPr>
          <a:xfrm>
            <a:off x="3689401" y="4924271"/>
            <a:ext cx="1766455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Top-Secret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绝密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654069" y="4899307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 userDrawn="1"/>
        </p:nvSpPr>
        <p:spPr>
          <a:xfrm>
            <a:off x="8817788" y="4872162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fld id="{A5BB97A9-7D72-4F8F-8BC5-4E547C3F4DC5}" type="slidenum">
              <a:rPr lang="en-GB" altLang="zh-CN" sz="1000" noProof="0" smtClean="0"/>
              <a:pPr/>
              <a:t>‹#›</a:t>
            </a:fld>
            <a:endParaRPr lang="en-GB" altLang="zh-CN" sz="1000" noProof="0" dirty="0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1800" b="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6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4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1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1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2720" y="4892065"/>
            <a:ext cx="9144001" cy="247650"/>
          </a:xfrm>
          <a:prstGeom prst="rect">
            <a:avLst/>
          </a:prstGeom>
        </p:spPr>
      </p:pic>
      <p:sp>
        <p:nvSpPr>
          <p:cNvPr id="1026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9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3822222" y="4924271"/>
            <a:ext cx="1502680" cy="21544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Secret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机密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7654069" y="4899307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 userDrawn="1"/>
        </p:nvSpPr>
        <p:spPr>
          <a:xfrm>
            <a:off x="8817788" y="4872162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fld id="{A5BB97A9-7D72-4F8F-8BC5-4E547C3F4DC5}" type="slidenum">
              <a:rPr lang="en-GB" altLang="zh-CN" sz="1000" noProof="0" smtClean="0"/>
              <a:pPr/>
              <a:t>‹#›</a:t>
            </a:fld>
            <a:endParaRPr lang="en-GB" altLang="zh-CN" sz="1000" noProof="0" dirty="0"/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1800" b="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6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4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1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2720" y="4892065"/>
            <a:ext cx="9144001" cy="247650"/>
          </a:xfrm>
          <a:prstGeom prst="rect">
            <a:avLst/>
          </a:prstGeom>
        </p:spPr>
      </p:pic>
      <p:sp>
        <p:nvSpPr>
          <p:cNvPr id="1026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9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041403" y="4924271"/>
            <a:ext cx="1051891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Confidential</a:t>
            </a:r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654069" y="4899307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 userDrawn="1"/>
        </p:nvSpPr>
        <p:spPr>
          <a:xfrm>
            <a:off x="8817788" y="4872162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fld id="{A5BB97A9-7D72-4F8F-8BC5-4E547C3F4DC5}" type="slidenum">
              <a:rPr lang="en-GB" altLang="zh-CN" sz="1000" noProof="0" smtClean="0"/>
              <a:pPr/>
              <a:t>‹#›</a:t>
            </a:fld>
            <a:endParaRPr lang="en-GB" altLang="zh-CN" sz="1000" noProof="0" dirty="0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99" r:id="rId12"/>
    <p:sldLayoutId id="2147483708" r:id="rId13"/>
    <p:sldLayoutId id="2147483710" r:id="rId14"/>
    <p:sldLayoutId id="2147483725" r:id="rId15"/>
    <p:sldLayoutId id="2147483733" r:id="rId16"/>
    <p:sldLayoutId id="2147483737" r:id="rId17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1800" b="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6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4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1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1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2720" y="4892065"/>
            <a:ext cx="9144001" cy="247650"/>
          </a:xfrm>
          <a:prstGeom prst="rect">
            <a:avLst/>
          </a:prstGeom>
        </p:spPr>
      </p:pic>
      <p:sp>
        <p:nvSpPr>
          <p:cNvPr id="1026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80367"/>
            <a:ext cx="8229600" cy="3363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9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357" y="339491"/>
            <a:ext cx="822944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135137" y="4924271"/>
            <a:ext cx="851515" cy="215444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en-US" altLang="zh-CN" sz="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Internal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内参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654069" y="4899307"/>
            <a:ext cx="1032655" cy="246221"/>
          </a:xfrm>
          <a:prstGeom prst="rect">
            <a:avLst/>
          </a:prstGeom>
        </p:spPr>
        <p:txBody>
          <a:bodyPr wrap="none" anchor="ctr" anchorCtr="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www.h3c.com</a:t>
            </a:r>
            <a:endParaRPr lang="zh-CN" altLang="en-US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 userDrawn="1"/>
        </p:nvSpPr>
        <p:spPr>
          <a:xfrm>
            <a:off x="8817788" y="4872162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fld id="{A5BB97A9-7D72-4F8F-8BC5-4E547C3F4DC5}" type="slidenum">
              <a:rPr lang="en-GB" altLang="zh-CN" sz="1000" noProof="0" smtClean="0"/>
              <a:pPr/>
              <a:t>‹#›</a:t>
            </a:fld>
            <a:endParaRPr lang="en-GB" altLang="zh-CN" sz="1000" noProof="0" dirty="0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50029"/>
            <a:ext cx="1600675" cy="2693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CC0000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1800" b="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6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4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1" fontAlgn="base" hangingPunct="1">
        <a:lnSpc>
          <a:spcPct val="120000"/>
        </a:lnSpc>
        <a:spcBef>
          <a:spcPct val="50000"/>
        </a:spcBef>
        <a:spcAft>
          <a:spcPct val="0"/>
        </a:spcAft>
        <a:defRPr sz="12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100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7.gif"/><Relationship Id="rId5" Type="http://schemas.openxmlformats.org/officeDocument/2006/relationships/hyperlink" Target="http://www.dabaoku.com/gif/qita/029/web/061ci.htm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39.jpeg"/><Relationship Id="rId4" Type="http://schemas.openxmlformats.org/officeDocument/2006/relationships/image" Target="../media/image34.png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18" Type="http://schemas.openxmlformats.org/officeDocument/2006/relationships/image" Target="../media/image55.emf"/><Relationship Id="rId3" Type="http://schemas.openxmlformats.org/officeDocument/2006/relationships/image" Target="../media/image40.png"/><Relationship Id="rId21" Type="http://schemas.openxmlformats.org/officeDocument/2006/relationships/image" Target="../media/image57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emf"/><Relationship Id="rId25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3.jpeg"/><Relationship Id="rId20" Type="http://schemas.openxmlformats.org/officeDocument/2006/relationships/image" Target="../media/image56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24" Type="http://schemas.openxmlformats.org/officeDocument/2006/relationships/image" Target="../media/image60.jpeg"/><Relationship Id="rId5" Type="http://schemas.openxmlformats.org/officeDocument/2006/relationships/image" Target="../media/image42.emf"/><Relationship Id="rId15" Type="http://schemas.openxmlformats.org/officeDocument/2006/relationships/image" Target="../media/image52.jpeg"/><Relationship Id="rId23" Type="http://schemas.openxmlformats.org/officeDocument/2006/relationships/image" Target="../media/image59.jpeg"/><Relationship Id="rId10" Type="http://schemas.openxmlformats.org/officeDocument/2006/relationships/image" Target="../media/image47.emf"/><Relationship Id="rId19" Type="http://schemas.openxmlformats.org/officeDocument/2006/relationships/image" Target="../media/image11.png"/><Relationship Id="rId4" Type="http://schemas.openxmlformats.org/officeDocument/2006/relationships/image" Target="../media/image41.emf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VCG21gic15681475.jpg"/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" y="0"/>
            <a:ext cx="9135007" cy="5143500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948805" y="2715766"/>
            <a:ext cx="6186201" cy="1008136"/>
          </a:xfrm>
          <a:prstGeom prst="rect">
            <a:avLst/>
          </a:prstGeom>
          <a:solidFill>
            <a:srgbClr val="C00000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7864" y="2896357"/>
            <a:ext cx="5232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南京汉荣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医疗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关键业务永续方案</a:t>
            </a:r>
            <a:endParaRPr kumimoji="1" lang="en-US" altLang="zh-CN" sz="24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870097" y="2715523"/>
            <a:ext cx="45719" cy="1008000"/>
          </a:xfrm>
          <a:prstGeom prst="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35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 171"/>
          <p:cNvSpPr>
            <a:spLocks noChangeArrowheads="1"/>
          </p:cNvSpPr>
          <p:nvPr/>
        </p:nvSpPr>
        <p:spPr bwMode="auto">
          <a:xfrm>
            <a:off x="5194974" y="1173265"/>
            <a:ext cx="3553490" cy="352674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H3C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存储需要和同一台主机相连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做同步复制的主备卷都要映射给主机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的主存储是存储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的主存储是存储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正常情况下对卷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的读写发生在存储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的读写发生在存储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上，存储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间通过同步复制完成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任一存储故障，都可以通过角色转换，把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standby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状态的卷变为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active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状态，对外提供服务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354" lvl="1" indent="-180971">
              <a:lnSpc>
                <a:spcPct val="150000"/>
              </a:lnSpc>
              <a:buFont typeface="Arial" pitchFamily="34" charset="0"/>
              <a:buChar char="•"/>
            </a:pPr>
            <a:endParaRPr lang="en-US" sz="1100" dirty="0"/>
          </a:p>
        </p:txBody>
      </p:sp>
      <p:grpSp>
        <p:nvGrpSpPr>
          <p:cNvPr id="127" name="组合 95"/>
          <p:cNvGrpSpPr/>
          <p:nvPr/>
        </p:nvGrpSpPr>
        <p:grpSpPr>
          <a:xfrm>
            <a:off x="494498" y="883770"/>
            <a:ext cx="4725574" cy="3882022"/>
            <a:chOff x="3852410" y="964063"/>
            <a:chExt cx="4997451" cy="4176737"/>
          </a:xfrm>
        </p:grpSpPr>
        <p:cxnSp>
          <p:nvCxnSpPr>
            <p:cNvPr id="128" name="Straight Connector 5"/>
            <p:cNvCxnSpPr/>
            <p:nvPr/>
          </p:nvCxnSpPr>
          <p:spPr>
            <a:xfrm>
              <a:off x="6342733" y="1172841"/>
              <a:ext cx="398" cy="3032425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sp>
          <p:nvSpPr>
            <p:cNvPr id="198" name="Rounded Rectangle 6"/>
            <p:cNvSpPr/>
            <p:nvPr/>
          </p:nvSpPr>
          <p:spPr>
            <a:xfrm>
              <a:off x="3852410" y="1178233"/>
              <a:ext cx="4997451" cy="581107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dash"/>
            </a:ln>
            <a:effectLst/>
          </p:spPr>
          <p:txBody>
            <a:bodyPr lIns="121888" tIns="60944" rtlCol="0" anchor="ctr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kern="0" dirty="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00" name="Rounded Rectangle 8"/>
            <p:cNvSpPr/>
            <p:nvPr/>
          </p:nvSpPr>
          <p:spPr>
            <a:xfrm>
              <a:off x="5204446" y="2116418"/>
              <a:ext cx="2271292" cy="360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87898B"/>
              </a:solidFill>
              <a:prstDash val="sysDash"/>
            </a:ln>
            <a:effectLst/>
          </p:spPr>
          <p:txBody>
            <a:bodyPr lIns="121888" tIns="0" bIns="0" rtlCol="0" anchor="b" anchorCtr="0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+mj-lt"/>
                  <a:ea typeface="微软雅黑" panose="020B0503020204020204" pitchFamily="34" charset="-122"/>
                </a:rPr>
                <a:t>Fabric A</a:t>
              </a:r>
            </a:p>
          </p:txBody>
        </p:sp>
        <p:pic>
          <p:nvPicPr>
            <p:cNvPr id="201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528665" y="3282593"/>
              <a:ext cx="706186" cy="1159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2" name="Picture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430346" y="3303902"/>
              <a:ext cx="705882" cy="115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3" name="AutoShape 37"/>
            <p:cNvSpPr>
              <a:spLocks noChangeArrowheads="1"/>
            </p:cNvSpPr>
            <p:nvPr/>
          </p:nvSpPr>
          <p:spPr bwMode="auto">
            <a:xfrm>
              <a:off x="4596652" y="3959452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0096D6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04" name="AutoShape 37"/>
            <p:cNvSpPr>
              <a:spLocks noChangeArrowheads="1"/>
            </p:cNvSpPr>
            <p:nvPr/>
          </p:nvSpPr>
          <p:spPr bwMode="auto">
            <a:xfrm>
              <a:off x="7491740" y="3959452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0096D6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05" name="AutoShape 37"/>
            <p:cNvSpPr>
              <a:spLocks noChangeArrowheads="1"/>
            </p:cNvSpPr>
            <p:nvPr/>
          </p:nvSpPr>
          <p:spPr bwMode="auto">
            <a:xfrm>
              <a:off x="4952252" y="3645203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06" name="Rectangle 14"/>
            <p:cNvSpPr>
              <a:spLocks noChangeArrowheads="1"/>
            </p:cNvSpPr>
            <p:nvPr/>
          </p:nvSpPr>
          <p:spPr bwMode="auto">
            <a:xfrm>
              <a:off x="5279659" y="2190016"/>
              <a:ext cx="334058" cy="210671"/>
            </a:xfrm>
            <a:prstGeom prst="rect">
              <a:avLst/>
            </a:prstGeom>
            <a:solidFill>
              <a:srgbClr val="87898B">
                <a:lumMod val="60000"/>
                <a:lumOff val="40000"/>
              </a:srgbClr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kern="0" dirty="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07" name="Straight Arrow Connector 15"/>
            <p:cNvCxnSpPr/>
            <p:nvPr/>
          </p:nvCxnSpPr>
          <p:spPr>
            <a:xfrm rot="360000">
              <a:off x="5313554" y="2235999"/>
              <a:ext cx="278382" cy="1208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08" name="Straight Arrow Connector 16"/>
            <p:cNvCxnSpPr/>
            <p:nvPr/>
          </p:nvCxnSpPr>
          <p:spPr>
            <a:xfrm rot="21060000" flipV="1">
              <a:off x="5312344" y="2241347"/>
              <a:ext cx="278382" cy="10480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209" name="Rectangle 17"/>
            <p:cNvSpPr>
              <a:spLocks noChangeArrowheads="1"/>
            </p:cNvSpPr>
            <p:nvPr/>
          </p:nvSpPr>
          <p:spPr bwMode="auto">
            <a:xfrm>
              <a:off x="7082594" y="2190016"/>
              <a:ext cx="334058" cy="210671"/>
            </a:xfrm>
            <a:prstGeom prst="rect">
              <a:avLst/>
            </a:prstGeom>
            <a:solidFill>
              <a:srgbClr val="87898B">
                <a:lumMod val="60000"/>
                <a:lumOff val="40000"/>
              </a:srgbClr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kern="0" dirty="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10" name="Straight Arrow Connector 18"/>
            <p:cNvCxnSpPr/>
            <p:nvPr/>
          </p:nvCxnSpPr>
          <p:spPr>
            <a:xfrm rot="360000">
              <a:off x="7116486" y="2237931"/>
              <a:ext cx="278382" cy="1208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11" name="Straight Arrow Connector 19"/>
            <p:cNvCxnSpPr/>
            <p:nvPr/>
          </p:nvCxnSpPr>
          <p:spPr>
            <a:xfrm rot="21060000" flipV="1">
              <a:off x="7115279" y="2243279"/>
              <a:ext cx="278382" cy="10480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12" name="Straight Connector 20"/>
            <p:cNvCxnSpPr>
              <a:stCxn id="206" idx="3"/>
              <a:endCxn id="209" idx="1"/>
            </p:cNvCxnSpPr>
            <p:nvPr/>
          </p:nvCxnSpPr>
          <p:spPr>
            <a:xfrm>
              <a:off x="5613717" y="2295352"/>
              <a:ext cx="1468877" cy="0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sp>
          <p:nvSpPr>
            <p:cNvPr id="213" name="TextBox 21"/>
            <p:cNvSpPr txBox="1"/>
            <p:nvPr/>
          </p:nvSpPr>
          <p:spPr>
            <a:xfrm>
              <a:off x="6692941" y="3589501"/>
              <a:ext cx="658493" cy="338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rgbClr val="FF0000"/>
                  </a:solidFill>
                </a:defRPr>
              </a:lvl1pPr>
            </a:lstStyle>
            <a:p>
              <a:pPr algn="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kern="0" dirty="0">
                  <a:latin typeface="+mj-lt"/>
                  <a:ea typeface="微软雅黑" panose="020B0503020204020204" pitchFamily="34" charset="-122"/>
                </a:rPr>
                <a:t>Vol B prim</a:t>
              </a:r>
            </a:p>
          </p:txBody>
        </p:sp>
        <p:sp>
          <p:nvSpPr>
            <p:cNvPr id="214" name="TextBox 22"/>
            <p:cNvSpPr txBox="1"/>
            <p:nvPr/>
          </p:nvSpPr>
          <p:spPr>
            <a:xfrm>
              <a:off x="5318753" y="3589501"/>
              <a:ext cx="543992" cy="338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FF0000"/>
                  </a:solidFill>
                  <a:latin typeface="+mj-lt"/>
                  <a:ea typeface="微软雅黑" panose="020B0503020204020204" pitchFamily="34" charset="-122"/>
                </a:rPr>
                <a:t>Vol B sec</a:t>
              </a:r>
            </a:p>
          </p:txBody>
        </p:sp>
        <p:cxnSp>
          <p:nvCxnSpPr>
            <p:cNvPr id="215" name="Straight Arrow Connector 23"/>
            <p:cNvCxnSpPr>
              <a:stCxn id="203" idx="4"/>
              <a:endCxn id="204" idx="2"/>
            </p:cNvCxnSpPr>
            <p:nvPr/>
          </p:nvCxnSpPr>
          <p:spPr>
            <a:xfrm>
              <a:off x="4818434" y="4082359"/>
              <a:ext cx="2673306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96D6"/>
              </a:solidFill>
              <a:prstDash val="solid"/>
              <a:tailEnd type="arrow"/>
            </a:ln>
            <a:effectLst/>
          </p:spPr>
        </p:cxnSp>
        <p:cxnSp>
          <p:nvCxnSpPr>
            <p:cNvPr id="216" name="Straight Arrow Connector 24"/>
            <p:cNvCxnSpPr>
              <a:stCxn id="224" idx="2"/>
              <a:endCxn id="205" idx="4"/>
            </p:cNvCxnSpPr>
            <p:nvPr/>
          </p:nvCxnSpPr>
          <p:spPr>
            <a:xfrm flipH="1">
              <a:off x="5174034" y="3768110"/>
              <a:ext cx="2660606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grpSp>
          <p:nvGrpSpPr>
            <p:cNvPr id="217" name="Group 116"/>
            <p:cNvGrpSpPr/>
            <p:nvPr/>
          </p:nvGrpSpPr>
          <p:grpSpPr>
            <a:xfrm>
              <a:off x="3940541" y="1305093"/>
              <a:ext cx="533104" cy="306221"/>
              <a:chOff x="1016370" y="1232116"/>
              <a:chExt cx="776243" cy="454578"/>
            </a:xfrm>
          </p:grpSpPr>
          <p:pic>
            <p:nvPicPr>
              <p:cNvPr id="283" name="Picture 3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814" y="1549534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4" name="Picture 5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5424" y="1232116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5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1357" y="1235135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" name="Picture 5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6370" y="1235135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18" name="Group 117"/>
            <p:cNvGrpSpPr/>
            <p:nvPr/>
          </p:nvGrpSpPr>
          <p:grpSpPr>
            <a:xfrm>
              <a:off x="4667237" y="1308970"/>
              <a:ext cx="533104" cy="306221"/>
              <a:chOff x="2074500" y="1237874"/>
              <a:chExt cx="776243" cy="454578"/>
            </a:xfrm>
          </p:grpSpPr>
          <p:pic>
            <p:nvPicPr>
              <p:cNvPr id="279" name="Picture 3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1944" y="1555292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0" name="Picture 5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3554" y="1237874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9487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2" name="Picture 5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500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19" name="Group 118"/>
            <p:cNvGrpSpPr/>
            <p:nvPr/>
          </p:nvGrpSpPr>
          <p:grpSpPr>
            <a:xfrm>
              <a:off x="5389981" y="1308970"/>
              <a:ext cx="533104" cy="306221"/>
              <a:chOff x="3126872" y="1237874"/>
              <a:chExt cx="776243" cy="454578"/>
            </a:xfrm>
          </p:grpSpPr>
          <p:pic>
            <p:nvPicPr>
              <p:cNvPr id="275" name="Picture 3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54316" y="1555292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" name="Picture 5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5926" y="1237874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7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1859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8" name="Picture 5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6872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0" name="Group 119"/>
            <p:cNvGrpSpPr/>
            <p:nvPr/>
          </p:nvGrpSpPr>
          <p:grpSpPr>
            <a:xfrm>
              <a:off x="6734755" y="1308970"/>
              <a:ext cx="533104" cy="306221"/>
              <a:chOff x="1016370" y="1232116"/>
              <a:chExt cx="776243" cy="454578"/>
            </a:xfrm>
          </p:grpSpPr>
          <p:pic>
            <p:nvPicPr>
              <p:cNvPr id="271" name="Picture 81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814" y="1549534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2" name="Picture 5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5424" y="1232116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3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1357" y="1235135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4" name="Picture 5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6370" y="1235135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1" name="Group 124"/>
            <p:cNvGrpSpPr/>
            <p:nvPr/>
          </p:nvGrpSpPr>
          <p:grpSpPr>
            <a:xfrm>
              <a:off x="7461452" y="1312850"/>
              <a:ext cx="533104" cy="306221"/>
              <a:chOff x="2074500" y="1237874"/>
              <a:chExt cx="776243" cy="454578"/>
            </a:xfrm>
          </p:grpSpPr>
          <p:pic>
            <p:nvPicPr>
              <p:cNvPr id="267" name="Picture 3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1944" y="1555292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8" name="Picture 5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3554" y="1237874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9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9487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0" name="Picture 5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500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2" name="Group 129"/>
            <p:cNvGrpSpPr/>
            <p:nvPr/>
          </p:nvGrpSpPr>
          <p:grpSpPr>
            <a:xfrm>
              <a:off x="8184195" y="1312850"/>
              <a:ext cx="533104" cy="306221"/>
              <a:chOff x="3126872" y="1237874"/>
              <a:chExt cx="776243" cy="454578"/>
            </a:xfrm>
          </p:grpSpPr>
          <p:pic>
            <p:nvPicPr>
              <p:cNvPr id="263" name="Picture 39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54316" y="1555292"/>
                <a:ext cx="731520" cy="137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4" name="Picture 7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5926" y="1237874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5" name="Picture 7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1859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" name="Picture 7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6872" y="1240893"/>
                <a:ext cx="197189" cy="237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3" name="TextBox 31"/>
            <p:cNvSpPr txBox="1"/>
            <p:nvPr/>
          </p:nvSpPr>
          <p:spPr>
            <a:xfrm>
              <a:off x="4737161" y="964063"/>
              <a:ext cx="3211940" cy="281471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 smtClean="0">
                  <a:solidFill>
                    <a:prstClr val="black"/>
                  </a:solidFill>
                  <a:latin typeface="+mj-lt"/>
                  <a:ea typeface="微软雅黑" panose="020B0503020204020204" pitchFamily="34" charset="-122"/>
                </a:rPr>
                <a:t>CAS, </a:t>
              </a:r>
              <a:r>
                <a:rPr lang="en-US" sz="1100" kern="0" dirty="0">
                  <a:solidFill>
                    <a:prstClr val="black"/>
                  </a:solidFill>
                  <a:latin typeface="+mj-lt"/>
                  <a:ea typeface="微软雅黑" panose="020B0503020204020204" pitchFamily="34" charset="-122"/>
                </a:rPr>
                <a:t>Hyper-V, </a:t>
              </a:r>
              <a:r>
                <a:rPr lang="en-US" sz="1100" kern="0" dirty="0" err="1" smtClean="0">
                  <a:solidFill>
                    <a:prstClr val="black"/>
                  </a:solidFill>
                  <a:latin typeface="+mj-lt"/>
                  <a:ea typeface="微软雅黑" panose="020B0503020204020204" pitchFamily="34" charset="-122"/>
                </a:rPr>
                <a:t>Vmware</a:t>
              </a:r>
              <a:endParaRPr lang="en-US" sz="1100" kern="0" dirty="0">
                <a:solidFill>
                  <a:prstClr val="black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24" name="AutoShape 37"/>
            <p:cNvSpPr>
              <a:spLocks noChangeArrowheads="1"/>
            </p:cNvSpPr>
            <p:nvPr/>
          </p:nvSpPr>
          <p:spPr bwMode="auto">
            <a:xfrm>
              <a:off x="7834640" y="3645203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25" name="Straight Connector 35"/>
            <p:cNvCxnSpPr>
              <a:stCxn id="263" idx="2"/>
              <a:endCxn id="209" idx="0"/>
            </p:cNvCxnSpPr>
            <p:nvPr/>
          </p:nvCxnSpPr>
          <p:spPr>
            <a:xfrm flipH="1">
              <a:off x="7249623" y="1619071"/>
              <a:ext cx="1204615" cy="57094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26" name="Straight Connector 36"/>
            <p:cNvCxnSpPr>
              <a:stCxn id="267" idx="2"/>
              <a:endCxn id="209" idx="0"/>
            </p:cNvCxnSpPr>
            <p:nvPr/>
          </p:nvCxnSpPr>
          <p:spPr>
            <a:xfrm flipH="1">
              <a:off x="7249623" y="1619071"/>
              <a:ext cx="481872" cy="57094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27" name="Straight Connector 37"/>
            <p:cNvCxnSpPr>
              <a:stCxn id="271" idx="2"/>
              <a:endCxn id="209" idx="0"/>
            </p:cNvCxnSpPr>
            <p:nvPr/>
          </p:nvCxnSpPr>
          <p:spPr>
            <a:xfrm>
              <a:off x="7004798" y="1615191"/>
              <a:ext cx="244825" cy="57482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28" name="Straight Connector 38"/>
            <p:cNvCxnSpPr>
              <a:stCxn id="275" idx="2"/>
              <a:endCxn id="206" idx="0"/>
            </p:cNvCxnSpPr>
            <p:nvPr/>
          </p:nvCxnSpPr>
          <p:spPr>
            <a:xfrm flipH="1">
              <a:off x="5446688" y="1615191"/>
              <a:ext cx="213336" cy="57482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29" name="Straight Connector 39"/>
            <p:cNvCxnSpPr>
              <a:stCxn id="279" idx="2"/>
              <a:endCxn id="206" idx="0"/>
            </p:cNvCxnSpPr>
            <p:nvPr/>
          </p:nvCxnSpPr>
          <p:spPr>
            <a:xfrm>
              <a:off x="4937280" y="1615191"/>
              <a:ext cx="509408" cy="57482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30" name="Straight Connector 40"/>
            <p:cNvCxnSpPr>
              <a:stCxn id="283" idx="2"/>
              <a:endCxn id="206" idx="0"/>
            </p:cNvCxnSpPr>
            <p:nvPr/>
          </p:nvCxnSpPr>
          <p:spPr>
            <a:xfrm>
              <a:off x="4210584" y="1611314"/>
              <a:ext cx="1236104" cy="578702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sp>
          <p:nvSpPr>
            <p:cNvPr id="231" name="TextBox 41"/>
            <p:cNvSpPr txBox="1"/>
            <p:nvPr/>
          </p:nvSpPr>
          <p:spPr>
            <a:xfrm>
              <a:off x="6686590" y="3907001"/>
              <a:ext cx="658493" cy="1692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rgbClr val="FF0000"/>
                  </a:solidFill>
                </a:defRPr>
              </a:lvl1pPr>
            </a:lstStyle>
            <a:p>
              <a:pPr algn="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kern="0" dirty="0">
                  <a:solidFill>
                    <a:srgbClr val="0096D6"/>
                  </a:solidFill>
                  <a:latin typeface="+mj-lt"/>
                  <a:ea typeface="微软雅黑" panose="020B0503020204020204" pitchFamily="34" charset="-122"/>
                </a:rPr>
                <a:t>Vol A sec</a:t>
              </a:r>
            </a:p>
          </p:txBody>
        </p:sp>
        <p:sp>
          <p:nvSpPr>
            <p:cNvPr id="232" name="TextBox 42"/>
            <p:cNvSpPr txBox="1"/>
            <p:nvPr/>
          </p:nvSpPr>
          <p:spPr>
            <a:xfrm>
              <a:off x="5312402" y="3907001"/>
              <a:ext cx="598815" cy="338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srgbClr val="0096D6"/>
                  </a:solidFill>
                  <a:latin typeface="+mj-lt"/>
                  <a:ea typeface="微软雅黑" panose="020B0503020204020204" pitchFamily="34" charset="-122"/>
                </a:rPr>
                <a:t>Vol A prim</a:t>
              </a:r>
            </a:p>
          </p:txBody>
        </p:sp>
        <p:sp>
          <p:nvSpPr>
            <p:cNvPr id="233" name="Rounded Rectangle 43"/>
            <p:cNvSpPr/>
            <p:nvPr/>
          </p:nvSpPr>
          <p:spPr>
            <a:xfrm>
              <a:off x="4432911" y="2556220"/>
              <a:ext cx="3818996" cy="36000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822980"/>
              </a:solidFill>
              <a:prstDash val="sysDash"/>
            </a:ln>
            <a:effectLst/>
          </p:spPr>
          <p:txBody>
            <a:bodyPr lIns="121888" tIns="0" bIns="0" rtlCol="0" anchor="b" anchorCtr="0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+mj-lt"/>
                  <a:ea typeface="微软雅黑" panose="020B0503020204020204" pitchFamily="34" charset="-122"/>
                </a:rPr>
                <a:t>Fabric B</a:t>
              </a:r>
            </a:p>
          </p:txBody>
        </p:sp>
        <p:sp>
          <p:nvSpPr>
            <p:cNvPr id="234" name="Rectangle 44"/>
            <p:cNvSpPr>
              <a:spLocks noChangeArrowheads="1"/>
            </p:cNvSpPr>
            <p:nvPr/>
          </p:nvSpPr>
          <p:spPr bwMode="auto">
            <a:xfrm>
              <a:off x="7845158" y="2622414"/>
              <a:ext cx="334058" cy="210671"/>
            </a:xfrm>
            <a:prstGeom prst="rect">
              <a:avLst/>
            </a:prstGeom>
            <a:solidFill>
              <a:srgbClr val="822980">
                <a:lumMod val="60000"/>
                <a:lumOff val="40000"/>
              </a:srgbClr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kern="0" dirty="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35" name="Straight Arrow Connector 45"/>
            <p:cNvCxnSpPr/>
            <p:nvPr/>
          </p:nvCxnSpPr>
          <p:spPr>
            <a:xfrm rot="360000">
              <a:off x="7879049" y="2668396"/>
              <a:ext cx="278382" cy="1208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36" name="Straight Arrow Connector 46"/>
            <p:cNvCxnSpPr/>
            <p:nvPr/>
          </p:nvCxnSpPr>
          <p:spPr>
            <a:xfrm rot="21060000" flipV="1">
              <a:off x="7877843" y="2673745"/>
              <a:ext cx="278382" cy="10480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237" name="Rectangle 47"/>
            <p:cNvSpPr>
              <a:spLocks noChangeArrowheads="1"/>
            </p:cNvSpPr>
            <p:nvPr/>
          </p:nvSpPr>
          <p:spPr bwMode="auto">
            <a:xfrm>
              <a:off x="4482269" y="2622414"/>
              <a:ext cx="334058" cy="210671"/>
            </a:xfrm>
            <a:prstGeom prst="rect">
              <a:avLst/>
            </a:prstGeom>
            <a:solidFill>
              <a:srgbClr val="822980">
                <a:lumMod val="60000"/>
                <a:lumOff val="40000"/>
              </a:srgbClr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457147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kern="0" dirty="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38" name="Straight Arrow Connector 48"/>
            <p:cNvCxnSpPr/>
            <p:nvPr/>
          </p:nvCxnSpPr>
          <p:spPr>
            <a:xfrm rot="360000">
              <a:off x="4516161" y="2672728"/>
              <a:ext cx="278382" cy="1208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39" name="Straight Arrow Connector 49"/>
            <p:cNvCxnSpPr/>
            <p:nvPr/>
          </p:nvCxnSpPr>
          <p:spPr>
            <a:xfrm rot="21060000" flipV="1">
              <a:off x="4514954" y="2678076"/>
              <a:ext cx="278382" cy="10480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240" name="Straight Connector 50"/>
            <p:cNvCxnSpPr>
              <a:stCxn id="237" idx="3"/>
              <a:endCxn id="234" idx="1"/>
            </p:cNvCxnSpPr>
            <p:nvPr/>
          </p:nvCxnSpPr>
          <p:spPr>
            <a:xfrm>
              <a:off x="4816327" y="2727750"/>
              <a:ext cx="3028831" cy="0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1" name="Straight Connector 51"/>
            <p:cNvCxnSpPr>
              <a:stCxn id="234" idx="2"/>
              <a:endCxn id="202" idx="0"/>
            </p:cNvCxnSpPr>
            <p:nvPr/>
          </p:nvCxnSpPr>
          <p:spPr>
            <a:xfrm flipH="1">
              <a:off x="7783287" y="2833085"/>
              <a:ext cx="228900" cy="470817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2" name="Straight Connector 52"/>
            <p:cNvCxnSpPr>
              <a:stCxn id="237" idx="2"/>
              <a:endCxn id="201" idx="0"/>
            </p:cNvCxnSpPr>
            <p:nvPr/>
          </p:nvCxnSpPr>
          <p:spPr>
            <a:xfrm>
              <a:off x="4649298" y="2833085"/>
              <a:ext cx="232461" cy="449508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3" name="Straight Connector 53"/>
            <p:cNvCxnSpPr>
              <a:stCxn id="283" idx="2"/>
              <a:endCxn id="237" idx="0"/>
            </p:cNvCxnSpPr>
            <p:nvPr/>
          </p:nvCxnSpPr>
          <p:spPr>
            <a:xfrm>
              <a:off x="4210584" y="1611314"/>
              <a:ext cx="438714" cy="1011100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4" name="Straight Connector 54"/>
            <p:cNvCxnSpPr>
              <a:stCxn id="279" idx="2"/>
              <a:endCxn id="237" idx="0"/>
            </p:cNvCxnSpPr>
            <p:nvPr/>
          </p:nvCxnSpPr>
          <p:spPr>
            <a:xfrm flipH="1">
              <a:off x="4649298" y="1615191"/>
              <a:ext cx="287982" cy="1007223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5" name="Straight Connector 55"/>
            <p:cNvCxnSpPr>
              <a:stCxn id="275" idx="2"/>
              <a:endCxn id="237" idx="0"/>
            </p:cNvCxnSpPr>
            <p:nvPr/>
          </p:nvCxnSpPr>
          <p:spPr>
            <a:xfrm flipH="1">
              <a:off x="4649298" y="1615191"/>
              <a:ext cx="1010726" cy="1007223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6" name="Straight Connector 56"/>
            <p:cNvCxnSpPr>
              <a:stCxn id="271" idx="2"/>
              <a:endCxn id="234" idx="0"/>
            </p:cNvCxnSpPr>
            <p:nvPr/>
          </p:nvCxnSpPr>
          <p:spPr>
            <a:xfrm>
              <a:off x="7004798" y="1615191"/>
              <a:ext cx="1007389" cy="1007223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7" name="Straight Connector 57"/>
            <p:cNvCxnSpPr>
              <a:stCxn id="267" idx="2"/>
              <a:endCxn id="234" idx="0"/>
            </p:cNvCxnSpPr>
            <p:nvPr/>
          </p:nvCxnSpPr>
          <p:spPr>
            <a:xfrm>
              <a:off x="7731495" y="1619071"/>
              <a:ext cx="280692" cy="1003343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8" name="Straight Connector 58"/>
            <p:cNvCxnSpPr>
              <a:stCxn id="263" idx="2"/>
              <a:endCxn id="234" idx="0"/>
            </p:cNvCxnSpPr>
            <p:nvPr/>
          </p:nvCxnSpPr>
          <p:spPr>
            <a:xfrm flipH="1">
              <a:off x="8012187" y="1619071"/>
              <a:ext cx="442051" cy="1003343"/>
            </a:xfrm>
            <a:prstGeom prst="line">
              <a:avLst/>
            </a:prstGeom>
            <a:noFill/>
            <a:ln w="12700" cap="flat" cmpd="sng" algn="ctr">
              <a:solidFill>
                <a:srgbClr val="822980"/>
              </a:solidFill>
              <a:prstDash val="solid"/>
            </a:ln>
            <a:effectLst/>
          </p:spPr>
        </p:cxnSp>
        <p:cxnSp>
          <p:nvCxnSpPr>
            <p:cNvPr id="249" name="Curved Connector 59"/>
            <p:cNvCxnSpPr>
              <a:stCxn id="252" idx="3"/>
              <a:endCxn id="205" idx="1"/>
            </p:cNvCxnSpPr>
            <p:nvPr/>
          </p:nvCxnSpPr>
          <p:spPr>
            <a:xfrm rot="5400000">
              <a:off x="4888264" y="2060093"/>
              <a:ext cx="1759990" cy="1410231"/>
            </a:xfrm>
            <a:prstGeom prst="curvedConnector3">
              <a:avLst>
                <a:gd name="adj1" fmla="val 55403"/>
              </a:avLst>
            </a:prstGeom>
            <a:noFill/>
            <a:ln w="19050" cap="flat" cmpd="sng" algn="ctr">
              <a:solidFill>
                <a:srgbClr val="FF0000"/>
              </a:solidFill>
              <a:prstDash val="dash"/>
              <a:headEnd type="arrow"/>
              <a:tailEnd type="arrow"/>
            </a:ln>
            <a:effectLst>
              <a:glow rad="63500">
                <a:srgbClr val="99D5EF">
                  <a:satMod val="175000"/>
                  <a:alpha val="40000"/>
                </a:srgbClr>
              </a:glow>
            </a:effectLst>
          </p:spPr>
        </p:cxnSp>
        <p:cxnSp>
          <p:nvCxnSpPr>
            <p:cNvPr id="250" name="Curved Connector 60"/>
            <p:cNvCxnSpPr>
              <a:stCxn id="252" idx="3"/>
              <a:endCxn id="224" idx="1"/>
            </p:cNvCxnSpPr>
            <p:nvPr/>
          </p:nvCxnSpPr>
          <p:spPr>
            <a:xfrm rot="16200000" flipH="1">
              <a:off x="6329457" y="2029129"/>
              <a:ext cx="1759990" cy="1472157"/>
            </a:xfrm>
            <a:prstGeom prst="curvedConnector3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arrow"/>
              <a:tailEnd type="arrow"/>
            </a:ln>
            <a:effectLst>
              <a:glow rad="101600">
                <a:srgbClr val="FFFF00">
                  <a:alpha val="60000"/>
                </a:srgbClr>
              </a:glow>
            </a:effectLst>
          </p:spPr>
        </p:cxnSp>
        <p:sp>
          <p:nvSpPr>
            <p:cNvPr id="251" name="AutoShape 37"/>
            <p:cNvSpPr>
              <a:spLocks noChangeArrowheads="1"/>
            </p:cNvSpPr>
            <p:nvPr/>
          </p:nvSpPr>
          <p:spPr bwMode="auto">
            <a:xfrm>
              <a:off x="6015552" y="1640221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0096D6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52" name="AutoShape 37"/>
            <p:cNvSpPr>
              <a:spLocks noChangeArrowheads="1"/>
            </p:cNvSpPr>
            <p:nvPr/>
          </p:nvSpPr>
          <p:spPr bwMode="auto">
            <a:xfrm>
              <a:off x="6362483" y="1639399"/>
              <a:ext cx="221782" cy="245814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53" name="Straight Arrow Connector 63"/>
            <p:cNvCxnSpPr>
              <a:stCxn id="204" idx="2"/>
              <a:endCxn id="203" idx="4"/>
            </p:cNvCxnSpPr>
            <p:nvPr/>
          </p:nvCxnSpPr>
          <p:spPr>
            <a:xfrm flipH="1">
              <a:off x="4818434" y="4082359"/>
              <a:ext cx="2673306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96D6"/>
              </a:solidFill>
              <a:prstDash val="solid"/>
              <a:tailEnd type="arrow"/>
            </a:ln>
            <a:effectLst/>
          </p:spPr>
        </p:cxnSp>
        <p:cxnSp>
          <p:nvCxnSpPr>
            <p:cNvPr id="254" name="Curved Connector 64"/>
            <p:cNvCxnSpPr>
              <a:stCxn id="251" idx="3"/>
              <a:endCxn id="203" idx="1"/>
            </p:cNvCxnSpPr>
            <p:nvPr/>
          </p:nvCxnSpPr>
          <p:spPr>
            <a:xfrm rot="5400000">
              <a:off x="4380285" y="2213293"/>
              <a:ext cx="2073417" cy="1418900"/>
            </a:xfrm>
            <a:prstGeom prst="curvedConnector3">
              <a:avLst>
                <a:gd name="adj1" fmla="val 41885"/>
              </a:avLst>
            </a:prstGeom>
            <a:noFill/>
            <a:ln w="19050" cap="flat" cmpd="sng" algn="ctr">
              <a:solidFill>
                <a:srgbClr val="0096D6"/>
              </a:solidFill>
              <a:prstDash val="dash"/>
              <a:headEnd type="arrow"/>
              <a:tailEnd type="arrow"/>
            </a:ln>
            <a:effectLst>
              <a:glow rad="63500">
                <a:srgbClr val="99D5EF">
                  <a:satMod val="175000"/>
                  <a:alpha val="40000"/>
                </a:srgbClr>
              </a:glow>
            </a:effectLst>
          </p:spPr>
        </p:cxnSp>
        <p:cxnSp>
          <p:nvCxnSpPr>
            <p:cNvPr id="255" name="Curved Connector 65"/>
            <p:cNvCxnSpPr>
              <a:stCxn id="251" idx="3"/>
              <a:endCxn id="203" idx="1"/>
            </p:cNvCxnSpPr>
            <p:nvPr/>
          </p:nvCxnSpPr>
          <p:spPr>
            <a:xfrm rot="5400000">
              <a:off x="4380285" y="2213293"/>
              <a:ext cx="2073417" cy="1418900"/>
            </a:xfrm>
            <a:prstGeom prst="curvedConnector3">
              <a:avLst>
                <a:gd name="adj1" fmla="val 41885"/>
              </a:avLst>
            </a:prstGeom>
            <a:noFill/>
            <a:ln w="19050" cap="flat" cmpd="sng" algn="ctr">
              <a:solidFill>
                <a:srgbClr val="0096D6"/>
              </a:solidFill>
              <a:prstDash val="solid"/>
              <a:headEnd type="arrow"/>
              <a:tailEnd type="arrow"/>
            </a:ln>
            <a:effectLst>
              <a:glow rad="101600">
                <a:srgbClr val="FFFF00">
                  <a:alpha val="60000"/>
                </a:srgbClr>
              </a:glow>
            </a:effectLst>
          </p:spPr>
        </p:cxnSp>
        <p:cxnSp>
          <p:nvCxnSpPr>
            <p:cNvPr id="256" name="Curved Connector 66"/>
            <p:cNvCxnSpPr>
              <a:stCxn id="251" idx="3"/>
              <a:endCxn id="204" idx="1"/>
            </p:cNvCxnSpPr>
            <p:nvPr/>
          </p:nvCxnSpPr>
          <p:spPr>
            <a:xfrm rot="16200000" flipH="1">
              <a:off x="5827829" y="2184649"/>
              <a:ext cx="2073417" cy="1476188"/>
            </a:xfrm>
            <a:prstGeom prst="curvedConnector3">
              <a:avLst>
                <a:gd name="adj1" fmla="val 50353"/>
              </a:avLst>
            </a:prstGeom>
            <a:noFill/>
            <a:ln w="19050" cap="flat" cmpd="sng" algn="ctr">
              <a:solidFill>
                <a:srgbClr val="0096D6"/>
              </a:solidFill>
              <a:prstDash val="solid"/>
              <a:headEnd type="arrow"/>
              <a:tailEnd type="arrow"/>
            </a:ln>
            <a:effectLst>
              <a:glow rad="101600">
                <a:srgbClr val="FFFF00">
                  <a:alpha val="60000"/>
                </a:srgbClr>
              </a:glow>
            </a:effectLst>
          </p:spPr>
        </p:cxnSp>
        <p:cxnSp>
          <p:nvCxnSpPr>
            <p:cNvPr id="257" name="Curved Connector 67"/>
            <p:cNvCxnSpPr>
              <a:stCxn id="251" idx="3"/>
              <a:endCxn id="204" idx="1"/>
            </p:cNvCxnSpPr>
            <p:nvPr/>
          </p:nvCxnSpPr>
          <p:spPr>
            <a:xfrm rot="16200000" flipH="1">
              <a:off x="5827829" y="2184649"/>
              <a:ext cx="2073417" cy="1476188"/>
            </a:xfrm>
            <a:prstGeom prst="curvedConnector3">
              <a:avLst>
                <a:gd name="adj1" fmla="val 50706"/>
              </a:avLst>
            </a:prstGeom>
            <a:noFill/>
            <a:ln w="19050" cap="flat" cmpd="sng" algn="ctr">
              <a:solidFill>
                <a:srgbClr val="0096D6"/>
              </a:solidFill>
              <a:prstDash val="dash"/>
              <a:headEnd type="arrow"/>
              <a:tailEnd type="arrow"/>
            </a:ln>
            <a:effectLst>
              <a:glow rad="63500">
                <a:srgbClr val="99D5EF">
                  <a:satMod val="175000"/>
                  <a:alpha val="40000"/>
                </a:srgbClr>
              </a:glow>
            </a:effectLst>
          </p:spPr>
        </p:cxnSp>
        <p:cxnSp>
          <p:nvCxnSpPr>
            <p:cNvPr id="258" name="Straight Connector 68"/>
            <p:cNvCxnSpPr>
              <a:stCxn id="206" idx="2"/>
              <a:endCxn id="201" idx="0"/>
            </p:cNvCxnSpPr>
            <p:nvPr/>
          </p:nvCxnSpPr>
          <p:spPr>
            <a:xfrm flipH="1">
              <a:off x="4881759" y="2400687"/>
              <a:ext cx="564929" cy="881906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cxnSp>
          <p:nvCxnSpPr>
            <p:cNvPr id="259" name="Straight Connector 69"/>
            <p:cNvCxnSpPr>
              <a:stCxn id="209" idx="2"/>
              <a:endCxn id="202" idx="0"/>
            </p:cNvCxnSpPr>
            <p:nvPr/>
          </p:nvCxnSpPr>
          <p:spPr>
            <a:xfrm>
              <a:off x="7249623" y="2400687"/>
              <a:ext cx="533664" cy="903215"/>
            </a:xfrm>
            <a:prstGeom prst="line">
              <a:avLst/>
            </a:prstGeom>
            <a:noFill/>
            <a:ln w="12700" cap="flat" cmpd="sng" algn="ctr">
              <a:solidFill>
                <a:srgbClr val="87898B"/>
              </a:solidFill>
              <a:prstDash val="solid"/>
            </a:ln>
            <a:effectLst/>
          </p:spPr>
        </p:cxnSp>
        <p:sp>
          <p:nvSpPr>
            <p:cNvPr id="260" name="Rectangle 70"/>
            <p:cNvSpPr/>
            <p:nvPr/>
          </p:nvSpPr>
          <p:spPr>
            <a:xfrm>
              <a:off x="5925804" y="4805263"/>
              <a:ext cx="834653" cy="335537"/>
            </a:xfrm>
            <a:prstGeom prst="rect">
              <a:avLst/>
            </a:prstGeom>
            <a:gradFill rotWithShape="1">
              <a:gsLst>
                <a:gs pos="0">
                  <a:srgbClr val="FFDD00">
                    <a:tint val="50000"/>
                    <a:satMod val="300000"/>
                  </a:srgbClr>
                </a:gs>
                <a:gs pos="35000">
                  <a:srgbClr val="FFDD00">
                    <a:tint val="37000"/>
                    <a:satMod val="300000"/>
                  </a:srgbClr>
                </a:gs>
                <a:gs pos="100000">
                  <a:srgbClr val="FFDD00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FD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 defTabSz="6858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 smtClean="0">
                  <a:solidFill>
                    <a:sysClr val="windowText" lastClr="000000"/>
                  </a:solidFill>
                  <a:latin typeface="+mj-lt"/>
                  <a:ea typeface="微软雅黑" panose="020B0503020204020204" pitchFamily="34" charset="-122"/>
                </a:rPr>
                <a:t>仲裁设备</a:t>
              </a:r>
              <a:endParaRPr lang="en-US" sz="1100" kern="0" dirty="0">
                <a:solidFill>
                  <a:sysClr val="windowText" lastClr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261" name="Elbow Connector 71"/>
            <p:cNvCxnSpPr>
              <a:stCxn id="201" idx="2"/>
            </p:cNvCxnSpPr>
            <p:nvPr/>
          </p:nvCxnSpPr>
          <p:spPr>
            <a:xfrm rot="16200000" flipH="1">
              <a:off x="5100257" y="4223795"/>
              <a:ext cx="584672" cy="1021670"/>
            </a:xfrm>
            <a:prstGeom prst="bentConnector2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"/>
              <a:headEnd type="arrow"/>
              <a:tailEnd type="arrow"/>
            </a:ln>
            <a:effectLst/>
          </p:spPr>
        </p:cxnSp>
        <p:cxnSp>
          <p:nvCxnSpPr>
            <p:cNvPr id="262" name="Elbow Connector 72"/>
            <p:cNvCxnSpPr>
              <a:stCxn id="202" idx="2"/>
            </p:cNvCxnSpPr>
            <p:nvPr/>
          </p:nvCxnSpPr>
          <p:spPr>
            <a:xfrm rot="5400000">
              <a:off x="6997862" y="4227818"/>
              <a:ext cx="550140" cy="1020710"/>
            </a:xfrm>
            <a:prstGeom prst="bentConnector2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"/>
              <a:headEnd type="arrow"/>
              <a:tailEnd type="arrow"/>
            </a:ln>
            <a:effectLst/>
          </p:spPr>
        </p:cxnSp>
      </p:grpSp>
      <p:sp>
        <p:nvSpPr>
          <p:cNvPr id="287" name="TextBox 54"/>
          <p:cNvSpPr txBox="1"/>
          <p:nvPr/>
        </p:nvSpPr>
        <p:spPr>
          <a:xfrm>
            <a:off x="1337038" y="4210095"/>
            <a:ext cx="6426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 </a:t>
            </a: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8" name="TextBox 54"/>
          <p:cNvSpPr txBox="1"/>
          <p:nvPr/>
        </p:nvSpPr>
        <p:spPr>
          <a:xfrm>
            <a:off x="3899805" y="4221116"/>
            <a:ext cx="11042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2960870" y="3796246"/>
            <a:ext cx="6823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FC</a:t>
            </a:r>
            <a:r>
              <a:rPr lang="zh-CN" altLang="en-US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IP</a:t>
            </a:r>
            <a:endParaRPr lang="zh-CN" altLang="en-US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3763511" y="4686404"/>
            <a:ext cx="413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IP</a:t>
            </a:r>
            <a:endParaRPr lang="zh-CN" altLang="en-US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" name="标题 15"/>
          <p:cNvSpPr>
            <a:spLocks noGrp="1"/>
          </p:cNvSpPr>
          <p:nvPr>
            <p:ph type="title"/>
          </p:nvPr>
        </p:nvSpPr>
        <p:spPr>
          <a:xfrm>
            <a:off x="447013" y="267494"/>
            <a:ext cx="8229443" cy="4572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H3C</a:t>
            </a:r>
            <a:r>
              <a:rPr lang="zh-CN" altLang="en-US" sz="2400" dirty="0" smtClean="0">
                <a:solidFill>
                  <a:schemeClr val="tx1"/>
                </a:solidFill>
              </a:rPr>
              <a:t>存储双活方案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17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4" name="Straight Arrow Connector 21"/>
          <p:cNvCxnSpPr/>
          <p:nvPr/>
        </p:nvCxnSpPr>
        <p:spPr>
          <a:xfrm flipH="1" flipV="1">
            <a:off x="4283968" y="4299942"/>
            <a:ext cx="288031" cy="144015"/>
          </a:xfrm>
          <a:prstGeom prst="straightConnector1">
            <a:avLst/>
          </a:prstGeom>
          <a:ln w="12700" cmpd="sng">
            <a:solidFill>
              <a:schemeClr val="tx1"/>
            </a:solidFill>
            <a:prstDash val="sysDot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标题 1"/>
          <p:cNvSpPr txBox="1">
            <a:spLocks/>
          </p:cNvSpPr>
          <p:nvPr/>
        </p:nvSpPr>
        <p:spPr bwMode="black">
          <a:xfrm>
            <a:off x="673381" y="267494"/>
            <a:ext cx="771504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en-US" altLang="zh-CN" sz="2400" kern="0" dirty="0" smtClean="0">
                <a:latin typeface="微软雅黑" panose="020B0503020204020204" pitchFamily="34" charset="-122"/>
              </a:rPr>
              <a:t>H3C</a:t>
            </a:r>
            <a:r>
              <a:rPr lang="zh-CN" altLang="en-US" sz="2400" kern="0" dirty="0" smtClean="0">
                <a:latin typeface="微软雅黑" panose="020B0503020204020204" pitchFamily="34" charset="-122"/>
              </a:rPr>
              <a:t>存储双活方案特点</a:t>
            </a:r>
            <a:endParaRPr lang="zh-CN" altLang="en-US" sz="2400" kern="0" dirty="0">
              <a:latin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7544" y="3405502"/>
            <a:ext cx="648072" cy="894440"/>
            <a:chOff x="539552" y="3405502"/>
            <a:chExt cx="540641" cy="770522"/>
          </a:xfrm>
        </p:grpSpPr>
        <p:pic>
          <p:nvPicPr>
            <p:cNvPr id="193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539552" y="3405502"/>
              <a:ext cx="540641" cy="770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9" name="AutoShape 37"/>
            <p:cNvSpPr>
              <a:spLocks noChangeArrowheads="1"/>
            </p:cNvSpPr>
            <p:nvPr/>
          </p:nvSpPr>
          <p:spPr bwMode="auto">
            <a:xfrm>
              <a:off x="611560" y="3893999"/>
              <a:ext cx="149265" cy="143578"/>
            </a:xfrm>
            <a:prstGeom prst="can">
              <a:avLst>
                <a:gd name="adj" fmla="val 2598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01" name="AutoShape 37"/>
            <p:cNvSpPr>
              <a:spLocks noChangeArrowheads="1"/>
            </p:cNvSpPr>
            <p:nvPr/>
          </p:nvSpPr>
          <p:spPr bwMode="auto">
            <a:xfrm>
              <a:off x="894343" y="3652114"/>
              <a:ext cx="149265" cy="143578"/>
            </a:xfrm>
            <a:prstGeom prst="can">
              <a:avLst>
                <a:gd name="adj" fmla="val 25980"/>
              </a:avLst>
            </a:prstGeom>
            <a:solidFill>
              <a:schemeClr val="accent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02" name="TextBox 54"/>
          <p:cNvSpPr txBox="1"/>
          <p:nvPr/>
        </p:nvSpPr>
        <p:spPr>
          <a:xfrm>
            <a:off x="323528" y="4326364"/>
            <a:ext cx="947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A</a:t>
            </a:r>
            <a:endParaRPr lang="en-US" sz="1100" dirty="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06668" y="3436090"/>
            <a:ext cx="649107" cy="863852"/>
            <a:chOff x="1906669" y="3436090"/>
            <a:chExt cx="522836" cy="745145"/>
          </a:xfrm>
        </p:grpSpPr>
        <p:pic>
          <p:nvPicPr>
            <p:cNvPr id="198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1906669" y="3436090"/>
              <a:ext cx="522836" cy="74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0" name="AutoShape 37"/>
            <p:cNvSpPr>
              <a:spLocks noChangeArrowheads="1"/>
            </p:cNvSpPr>
            <p:nvPr/>
          </p:nvSpPr>
          <p:spPr bwMode="auto">
            <a:xfrm>
              <a:off x="1979712" y="3893999"/>
              <a:ext cx="149265" cy="143578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03" name="AutoShape 37"/>
            <p:cNvSpPr>
              <a:spLocks noChangeArrowheads="1"/>
            </p:cNvSpPr>
            <p:nvPr/>
          </p:nvSpPr>
          <p:spPr bwMode="auto">
            <a:xfrm>
              <a:off x="2195736" y="3670665"/>
              <a:ext cx="149265" cy="143578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05" name="TextBox 54"/>
          <p:cNvSpPr txBox="1"/>
          <p:nvPr/>
        </p:nvSpPr>
        <p:spPr>
          <a:xfrm>
            <a:off x="1763688" y="4326364"/>
            <a:ext cx="9954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B</a:t>
            </a:r>
            <a:endParaRPr lang="en-US" sz="1100" dirty="0">
              <a:solidFill>
                <a:prstClr val="black"/>
              </a:solidFill>
            </a:endParaRPr>
          </a:p>
        </p:txBody>
      </p:sp>
      <p:pic>
        <p:nvPicPr>
          <p:cNvPr id="206" name="Picture 1939" descr="图片6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51670"/>
            <a:ext cx="606786" cy="857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" name="文本框 210"/>
          <p:cNvSpPr txBox="1"/>
          <p:nvPr/>
        </p:nvSpPr>
        <p:spPr>
          <a:xfrm>
            <a:off x="937328" y="2859782"/>
            <a:ext cx="250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1</a:t>
            </a:r>
            <a:endParaRPr lang="zh-CN" altLang="en-US" sz="1200" dirty="0"/>
          </a:p>
        </p:txBody>
      </p:sp>
      <p:sp>
        <p:nvSpPr>
          <p:cNvPr id="212" name="文本框 211"/>
          <p:cNvSpPr txBox="1"/>
          <p:nvPr/>
        </p:nvSpPr>
        <p:spPr>
          <a:xfrm>
            <a:off x="395536" y="2859782"/>
            <a:ext cx="277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4</a:t>
            </a:r>
            <a:endParaRPr lang="zh-CN" altLang="en-US" sz="1200" dirty="0"/>
          </a:p>
        </p:txBody>
      </p:sp>
      <p:sp>
        <p:nvSpPr>
          <p:cNvPr id="213" name="文本框 212"/>
          <p:cNvSpPr txBox="1"/>
          <p:nvPr/>
        </p:nvSpPr>
        <p:spPr>
          <a:xfrm>
            <a:off x="1331640" y="3374871"/>
            <a:ext cx="277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2</a:t>
            </a:r>
            <a:endParaRPr lang="zh-CN" altLang="en-US" sz="1200" dirty="0"/>
          </a:p>
        </p:txBody>
      </p:sp>
      <p:sp>
        <p:nvSpPr>
          <p:cNvPr id="214" name="文本框 213"/>
          <p:cNvSpPr txBox="1"/>
          <p:nvPr/>
        </p:nvSpPr>
        <p:spPr>
          <a:xfrm>
            <a:off x="1331640" y="3939902"/>
            <a:ext cx="277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3</a:t>
            </a:r>
            <a:endParaRPr lang="zh-CN" altLang="en-US" sz="1200" dirty="0"/>
          </a:p>
        </p:txBody>
      </p:sp>
      <p:grpSp>
        <p:nvGrpSpPr>
          <p:cNvPr id="216" name="组合 215"/>
          <p:cNvGrpSpPr/>
          <p:nvPr/>
        </p:nvGrpSpPr>
        <p:grpSpPr>
          <a:xfrm rot="5400000">
            <a:off x="611560" y="2931790"/>
            <a:ext cx="648072" cy="216024"/>
            <a:chOff x="-1" y="3718948"/>
            <a:chExt cx="1746913" cy="389028"/>
          </a:xfrm>
        </p:grpSpPr>
        <p:sp>
          <p:nvSpPr>
            <p:cNvPr id="217" name="AutoShape 90"/>
            <p:cNvSpPr>
              <a:spLocks noChangeArrowheads="1"/>
            </p:cNvSpPr>
            <p:nvPr/>
          </p:nvSpPr>
          <p:spPr bwMode="auto">
            <a:xfrm>
              <a:off x="-1" y="3718948"/>
              <a:ext cx="1746913" cy="389028"/>
            </a:xfrm>
            <a:prstGeom prst="rightArrow">
              <a:avLst>
                <a:gd name="adj1" fmla="val 50000"/>
                <a:gd name="adj2" fmla="val 7183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81802">
                    <a:alpha val="17998"/>
                  </a:srgbClr>
                </a:gs>
              </a:gsLst>
              <a:lin ang="0" scaled="1"/>
            </a:gra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200"/>
            </a:p>
          </p:txBody>
        </p:sp>
        <p:pic>
          <p:nvPicPr>
            <p:cNvPr id="218" name="Picture 89" descr="061ci">
              <a:hlinkClick r:id="rId5"/>
            </p:cNvPr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" y="3845527"/>
              <a:ext cx="1637731" cy="9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9" name="组合 218"/>
          <p:cNvGrpSpPr/>
          <p:nvPr/>
        </p:nvGrpSpPr>
        <p:grpSpPr>
          <a:xfrm rot="16200000">
            <a:off x="395536" y="2931790"/>
            <a:ext cx="648072" cy="216023"/>
            <a:chOff x="-1" y="3718948"/>
            <a:chExt cx="1746913" cy="389028"/>
          </a:xfrm>
        </p:grpSpPr>
        <p:sp>
          <p:nvSpPr>
            <p:cNvPr id="220" name="AutoShape 90"/>
            <p:cNvSpPr>
              <a:spLocks noChangeArrowheads="1"/>
            </p:cNvSpPr>
            <p:nvPr/>
          </p:nvSpPr>
          <p:spPr bwMode="auto">
            <a:xfrm>
              <a:off x="-1" y="3718948"/>
              <a:ext cx="1746913" cy="389028"/>
            </a:xfrm>
            <a:prstGeom prst="rightArrow">
              <a:avLst>
                <a:gd name="adj1" fmla="val 50000"/>
                <a:gd name="adj2" fmla="val 7183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81802">
                    <a:alpha val="17998"/>
                  </a:srgbClr>
                </a:gs>
              </a:gsLst>
              <a:lin ang="0" scaled="1"/>
            </a:gra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200"/>
            </a:p>
          </p:txBody>
        </p:sp>
        <p:pic>
          <p:nvPicPr>
            <p:cNvPr id="221" name="Picture 89" descr="061ci">
              <a:hlinkClick r:id="rId5"/>
            </p:cNvPr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" y="3845527"/>
              <a:ext cx="1637731" cy="9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2" name="组合 221"/>
          <p:cNvGrpSpPr/>
          <p:nvPr/>
        </p:nvGrpSpPr>
        <p:grpSpPr>
          <a:xfrm>
            <a:off x="1187624" y="3579862"/>
            <a:ext cx="648072" cy="216024"/>
            <a:chOff x="-1" y="3718948"/>
            <a:chExt cx="1746913" cy="389028"/>
          </a:xfrm>
        </p:grpSpPr>
        <p:sp>
          <p:nvSpPr>
            <p:cNvPr id="223" name="AutoShape 90"/>
            <p:cNvSpPr>
              <a:spLocks noChangeArrowheads="1"/>
            </p:cNvSpPr>
            <p:nvPr/>
          </p:nvSpPr>
          <p:spPr bwMode="auto">
            <a:xfrm>
              <a:off x="-1" y="3718948"/>
              <a:ext cx="1746913" cy="389028"/>
            </a:xfrm>
            <a:prstGeom prst="rightArrow">
              <a:avLst>
                <a:gd name="adj1" fmla="val 50000"/>
                <a:gd name="adj2" fmla="val 7183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81802">
                    <a:alpha val="17998"/>
                  </a:srgbClr>
                </a:gs>
              </a:gsLst>
              <a:lin ang="0" scaled="1"/>
            </a:gra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200"/>
            </a:p>
          </p:txBody>
        </p:sp>
        <p:pic>
          <p:nvPicPr>
            <p:cNvPr id="224" name="Picture 89" descr="061ci">
              <a:hlinkClick r:id="rId5"/>
            </p:cNvPr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" y="3845527"/>
              <a:ext cx="1637731" cy="9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" name="组合 224"/>
          <p:cNvGrpSpPr/>
          <p:nvPr/>
        </p:nvGrpSpPr>
        <p:grpSpPr>
          <a:xfrm rot="10800000">
            <a:off x="1187624" y="3795886"/>
            <a:ext cx="648072" cy="216024"/>
            <a:chOff x="-1" y="3718948"/>
            <a:chExt cx="1746913" cy="389028"/>
          </a:xfrm>
        </p:grpSpPr>
        <p:sp>
          <p:nvSpPr>
            <p:cNvPr id="226" name="AutoShape 90"/>
            <p:cNvSpPr>
              <a:spLocks noChangeArrowheads="1"/>
            </p:cNvSpPr>
            <p:nvPr/>
          </p:nvSpPr>
          <p:spPr bwMode="auto">
            <a:xfrm>
              <a:off x="-1" y="3718948"/>
              <a:ext cx="1746913" cy="389028"/>
            </a:xfrm>
            <a:prstGeom prst="rightArrow">
              <a:avLst>
                <a:gd name="adj1" fmla="val 50000"/>
                <a:gd name="adj2" fmla="val 7183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E81802">
                    <a:alpha val="17998"/>
                  </a:srgbClr>
                </a:gs>
              </a:gsLst>
              <a:lin ang="0" scaled="1"/>
            </a:gradFill>
            <a:ln w="31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200"/>
            </a:p>
          </p:txBody>
        </p:sp>
        <p:pic>
          <p:nvPicPr>
            <p:cNvPr id="227" name="Picture 89" descr="061ci">
              <a:hlinkClick r:id="rId5"/>
            </p:cNvPr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" y="3845527"/>
              <a:ext cx="1637731" cy="9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6" name="Rounded Rectangle 8"/>
          <p:cNvSpPr/>
          <p:nvPr/>
        </p:nvSpPr>
        <p:spPr>
          <a:xfrm>
            <a:off x="4285833" y="2715766"/>
            <a:ext cx="928641" cy="17539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87898B"/>
            </a:solidFill>
            <a:prstDash val="sysDash"/>
          </a:ln>
          <a:effectLst/>
        </p:spPr>
        <p:txBody>
          <a:bodyPr lIns="121888" tIns="0" bIns="0" rtlCol="0" anchor="b" anchorCtr="0"/>
          <a:lstStyle/>
          <a:p>
            <a:pPr algn="ctr" defTabSz="457147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prstClr val="black"/>
              </a:solidFill>
              <a:latin typeface="+mj-lt"/>
              <a:ea typeface="微软雅黑" panose="020B0503020204020204" pitchFamily="34" charset="-122"/>
            </a:endParaRPr>
          </a:p>
        </p:txBody>
      </p:sp>
      <p:pic>
        <p:nvPicPr>
          <p:cNvPr id="407" name="Picture 1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593936" y="3529375"/>
            <a:ext cx="706186" cy="84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8" name="Picture 1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189176" y="3550685"/>
            <a:ext cx="705882" cy="82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" name="AutoShape 37"/>
          <p:cNvSpPr>
            <a:spLocks noChangeArrowheads="1"/>
          </p:cNvSpPr>
          <p:nvPr/>
        </p:nvSpPr>
        <p:spPr bwMode="auto">
          <a:xfrm>
            <a:off x="3661924" y="4011910"/>
            <a:ext cx="221782" cy="245814"/>
          </a:xfrm>
          <a:prstGeom prst="can">
            <a:avLst>
              <a:gd name="adj" fmla="val 2598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0" name="AutoShape 37"/>
          <p:cNvSpPr>
            <a:spLocks noChangeArrowheads="1"/>
          </p:cNvSpPr>
          <p:nvPr/>
        </p:nvSpPr>
        <p:spPr bwMode="auto">
          <a:xfrm>
            <a:off x="5250571" y="3982120"/>
            <a:ext cx="221782" cy="245814"/>
          </a:xfrm>
          <a:prstGeom prst="can">
            <a:avLst>
              <a:gd name="adj" fmla="val 2598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1" name="AutoShape 37"/>
          <p:cNvSpPr>
            <a:spLocks noChangeArrowheads="1"/>
          </p:cNvSpPr>
          <p:nvPr/>
        </p:nvSpPr>
        <p:spPr bwMode="auto">
          <a:xfrm>
            <a:off x="4017524" y="3723878"/>
            <a:ext cx="221782" cy="245814"/>
          </a:xfrm>
          <a:prstGeom prst="can">
            <a:avLst>
              <a:gd name="adj" fmla="val 25980"/>
            </a:avLst>
          </a:prstGeom>
          <a:solidFill>
            <a:srgbClr val="FF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2" name="Rectangle 30"/>
          <p:cNvSpPr>
            <a:spLocks noChangeArrowheads="1"/>
          </p:cNvSpPr>
          <p:nvPr/>
        </p:nvSpPr>
        <p:spPr bwMode="auto">
          <a:xfrm>
            <a:off x="4344930" y="2709643"/>
            <a:ext cx="334058" cy="2106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en-US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13" name="Straight Arrow Connector 31"/>
          <p:cNvCxnSpPr/>
          <p:nvPr/>
        </p:nvCxnSpPr>
        <p:spPr>
          <a:xfrm rot="360000">
            <a:off x="4378825" y="2755626"/>
            <a:ext cx="278382" cy="12084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Straight Arrow Connector 32"/>
          <p:cNvCxnSpPr/>
          <p:nvPr/>
        </p:nvCxnSpPr>
        <p:spPr>
          <a:xfrm rot="21060000" flipV="1">
            <a:off x="4377615" y="2760974"/>
            <a:ext cx="278382" cy="10480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" name="Rectangle 33"/>
          <p:cNvSpPr>
            <a:spLocks noChangeArrowheads="1"/>
          </p:cNvSpPr>
          <p:nvPr/>
        </p:nvSpPr>
        <p:spPr bwMode="auto">
          <a:xfrm>
            <a:off x="4841425" y="2709643"/>
            <a:ext cx="334058" cy="2106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en-US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16" name="Straight Arrow Connector 34"/>
          <p:cNvCxnSpPr/>
          <p:nvPr/>
        </p:nvCxnSpPr>
        <p:spPr>
          <a:xfrm rot="360000">
            <a:off x="4875316" y="2757558"/>
            <a:ext cx="278382" cy="12084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Straight Arrow Connector 35"/>
          <p:cNvCxnSpPr/>
          <p:nvPr/>
        </p:nvCxnSpPr>
        <p:spPr>
          <a:xfrm rot="21060000" flipV="1">
            <a:off x="4874109" y="2762906"/>
            <a:ext cx="278382" cy="10480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TextBox 44"/>
          <p:cNvSpPr txBox="1"/>
          <p:nvPr/>
        </p:nvSpPr>
        <p:spPr>
          <a:xfrm>
            <a:off x="4132357" y="3714006"/>
            <a:ext cx="6556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rgbClr val="FF0000"/>
                </a:solidFill>
              </a:defRPr>
            </a:lvl1pPr>
          </a:lstStyle>
          <a:p>
            <a:pPr algn="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卷</a:t>
            </a: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镜像</a:t>
            </a: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sz="1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2" name="TextBox 45"/>
          <p:cNvSpPr txBox="1"/>
          <p:nvPr/>
        </p:nvSpPr>
        <p:spPr>
          <a:xfrm>
            <a:off x="4977309" y="3714006"/>
            <a:ext cx="31477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卷</a:t>
            </a:r>
            <a:r>
              <a:rPr lang="en-US" sz="1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endParaRPr lang="en-US" sz="1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23" name="Straight Arrow Connector 48"/>
          <p:cNvCxnSpPr>
            <a:stCxn id="426" idx="2"/>
            <a:endCxn id="411" idx="4"/>
          </p:cNvCxnSpPr>
          <p:nvPr/>
        </p:nvCxnSpPr>
        <p:spPr>
          <a:xfrm flipH="1">
            <a:off x="4239306" y="3846785"/>
            <a:ext cx="1354165" cy="0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6" name="AutoShape 37"/>
          <p:cNvSpPr>
            <a:spLocks noChangeArrowheads="1"/>
          </p:cNvSpPr>
          <p:nvPr/>
        </p:nvSpPr>
        <p:spPr bwMode="auto">
          <a:xfrm>
            <a:off x="5593471" y="3723878"/>
            <a:ext cx="221782" cy="245814"/>
          </a:xfrm>
          <a:prstGeom prst="can">
            <a:avLst>
              <a:gd name="adj" fmla="val 25980"/>
            </a:avLst>
          </a:prstGeom>
          <a:solidFill>
            <a:srgbClr val="FF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3" name="Rounded Rectangle 113"/>
          <p:cNvSpPr/>
          <p:nvPr/>
        </p:nvSpPr>
        <p:spPr>
          <a:xfrm>
            <a:off x="3558290" y="3132627"/>
            <a:ext cx="2232248" cy="231211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0" bIns="0" rtlCol="0" anchor="b" anchorCtr="0"/>
          <a:lstStyle/>
          <a:p>
            <a:pPr algn="ctr">
              <a:lnSpc>
                <a:spcPct val="85000"/>
              </a:lnSpc>
            </a:pPr>
            <a:endParaRPr lang="en-US" sz="1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4" name="Rectangle 24"/>
          <p:cNvSpPr>
            <a:spLocks noChangeArrowheads="1"/>
          </p:cNvSpPr>
          <p:nvPr/>
        </p:nvSpPr>
        <p:spPr bwMode="auto">
          <a:xfrm>
            <a:off x="5430498" y="3142041"/>
            <a:ext cx="334058" cy="2106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35" name="Straight Arrow Connector 25"/>
          <p:cNvCxnSpPr/>
          <p:nvPr/>
        </p:nvCxnSpPr>
        <p:spPr>
          <a:xfrm rot="360000">
            <a:off x="5464388" y="3188022"/>
            <a:ext cx="278382" cy="12084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Straight Arrow Connector 26"/>
          <p:cNvCxnSpPr/>
          <p:nvPr/>
        </p:nvCxnSpPr>
        <p:spPr>
          <a:xfrm rot="21060000" flipV="1">
            <a:off x="5463182" y="3193372"/>
            <a:ext cx="278382" cy="10480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7" name="Rectangle 27"/>
          <p:cNvSpPr>
            <a:spLocks noChangeArrowheads="1"/>
          </p:cNvSpPr>
          <p:nvPr/>
        </p:nvSpPr>
        <p:spPr bwMode="auto">
          <a:xfrm>
            <a:off x="3656280" y="3142041"/>
            <a:ext cx="334058" cy="2106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38" name="Straight Arrow Connector 28"/>
          <p:cNvCxnSpPr/>
          <p:nvPr/>
        </p:nvCxnSpPr>
        <p:spPr>
          <a:xfrm rot="360000">
            <a:off x="3690171" y="3192354"/>
            <a:ext cx="278382" cy="12084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Straight Arrow Connector 29"/>
          <p:cNvCxnSpPr/>
          <p:nvPr/>
        </p:nvCxnSpPr>
        <p:spPr>
          <a:xfrm rot="21060000" flipV="1">
            <a:off x="3688964" y="3197703"/>
            <a:ext cx="278382" cy="10480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" name="Straight Connector 37"/>
          <p:cNvCxnSpPr>
            <a:stCxn id="437" idx="3"/>
            <a:endCxn id="434" idx="1"/>
          </p:cNvCxnSpPr>
          <p:nvPr/>
        </p:nvCxnSpPr>
        <p:spPr>
          <a:xfrm>
            <a:off x="3990338" y="3247377"/>
            <a:ext cx="14401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Straight Connector 38"/>
          <p:cNvCxnSpPr>
            <a:stCxn id="434" idx="2"/>
            <a:endCxn id="408" idx="0"/>
          </p:cNvCxnSpPr>
          <p:nvPr/>
        </p:nvCxnSpPr>
        <p:spPr>
          <a:xfrm flipH="1">
            <a:off x="5542117" y="3352712"/>
            <a:ext cx="55410" cy="19797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Straight Connector 40"/>
          <p:cNvCxnSpPr>
            <a:stCxn id="437" idx="2"/>
            <a:endCxn id="407" idx="0"/>
          </p:cNvCxnSpPr>
          <p:nvPr/>
        </p:nvCxnSpPr>
        <p:spPr>
          <a:xfrm>
            <a:off x="3823309" y="3352712"/>
            <a:ext cx="123720" cy="1766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Curved Connector 168"/>
          <p:cNvCxnSpPr/>
          <p:nvPr/>
        </p:nvCxnSpPr>
        <p:spPr>
          <a:xfrm rot="5400000">
            <a:off x="3793755" y="2696323"/>
            <a:ext cx="1440162" cy="758963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E60012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4" name="Curved Connector 165"/>
          <p:cNvCxnSpPr/>
          <p:nvPr/>
        </p:nvCxnSpPr>
        <p:spPr>
          <a:xfrm rot="16200000" flipH="1">
            <a:off x="4628931" y="2634279"/>
            <a:ext cx="1368152" cy="811045"/>
          </a:xfrm>
          <a:prstGeom prst="curvedConnector3">
            <a:avLst/>
          </a:prstGeom>
          <a:ln w="15875" cmpd="sng">
            <a:solidFill>
              <a:srgbClr val="0070C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5" name="AutoShape 37"/>
          <p:cNvSpPr>
            <a:spLocks noChangeArrowheads="1"/>
          </p:cNvSpPr>
          <p:nvPr/>
        </p:nvSpPr>
        <p:spPr bwMode="auto">
          <a:xfrm>
            <a:off x="4422386" y="2109912"/>
            <a:ext cx="221782" cy="245814"/>
          </a:xfrm>
          <a:prstGeom prst="can">
            <a:avLst>
              <a:gd name="adj" fmla="val 2598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4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6" name="AutoShape 37"/>
          <p:cNvSpPr>
            <a:spLocks noChangeArrowheads="1"/>
          </p:cNvSpPr>
          <p:nvPr/>
        </p:nvSpPr>
        <p:spPr bwMode="auto">
          <a:xfrm>
            <a:off x="4782426" y="2109912"/>
            <a:ext cx="221782" cy="245814"/>
          </a:xfrm>
          <a:prstGeom prst="can">
            <a:avLst>
              <a:gd name="adj" fmla="val 25980"/>
            </a:avLst>
          </a:prstGeom>
          <a:solidFill>
            <a:srgbClr val="FF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4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47" name="Straight Arrow Connector 129"/>
          <p:cNvCxnSpPr/>
          <p:nvPr/>
        </p:nvCxnSpPr>
        <p:spPr>
          <a:xfrm flipH="1">
            <a:off x="3883706" y="4155926"/>
            <a:ext cx="1366865" cy="0"/>
          </a:xfrm>
          <a:prstGeom prst="straightConnector1">
            <a:avLst/>
          </a:prstGeom>
          <a:ln w="12700">
            <a:solidFill>
              <a:schemeClr val="accent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Curved Connector 166"/>
          <p:cNvCxnSpPr/>
          <p:nvPr/>
        </p:nvCxnSpPr>
        <p:spPr>
          <a:xfrm rot="5400000">
            <a:off x="3289699" y="2840343"/>
            <a:ext cx="1728194" cy="758963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0070C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9" name="TextBox 132"/>
          <p:cNvSpPr txBox="1"/>
          <p:nvPr/>
        </p:nvSpPr>
        <p:spPr>
          <a:xfrm>
            <a:off x="4566402" y="3982120"/>
            <a:ext cx="65849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rgbClr val="FF0000"/>
                </a:solidFill>
              </a:defRPr>
            </a:lvl1pPr>
          </a:lstStyle>
          <a:p>
            <a:pPr algn="r"/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卷</a:t>
            </a:r>
            <a:r>
              <a:rPr 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镜像</a:t>
            </a:r>
            <a:endParaRPr lang="en-US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0" name="TextBox 135"/>
          <p:cNvSpPr txBox="1"/>
          <p:nvPr/>
        </p:nvSpPr>
        <p:spPr>
          <a:xfrm>
            <a:off x="4278370" y="3982120"/>
            <a:ext cx="5988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卷</a:t>
            </a:r>
            <a:r>
              <a:rPr 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endParaRPr lang="en-US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51" name="Curved Connector 142"/>
          <p:cNvCxnSpPr/>
          <p:nvPr/>
        </p:nvCxnSpPr>
        <p:spPr>
          <a:xfrm rot="16200000" flipH="1">
            <a:off x="4116305" y="2769725"/>
            <a:ext cx="1656184" cy="828185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0070C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2" name="Curved Connector 136"/>
          <p:cNvCxnSpPr/>
          <p:nvPr/>
        </p:nvCxnSpPr>
        <p:spPr>
          <a:xfrm rot="5400000">
            <a:off x="3326453" y="2803587"/>
            <a:ext cx="1656184" cy="760462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E60012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3" name="Curved Connector 167"/>
          <p:cNvCxnSpPr/>
          <p:nvPr/>
        </p:nvCxnSpPr>
        <p:spPr>
          <a:xfrm rot="16200000" flipH="1">
            <a:off x="4116305" y="2769726"/>
            <a:ext cx="1656184" cy="828185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E60012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4" name="Explosion 2 113"/>
          <p:cNvSpPr/>
          <p:nvPr/>
        </p:nvSpPr>
        <p:spPr>
          <a:xfrm rot="19203287">
            <a:off x="3381523" y="3165812"/>
            <a:ext cx="1149558" cy="540068"/>
          </a:xfrm>
          <a:prstGeom prst="irregularSeal2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>
              <a:lnSpc>
                <a:spcPct val="85000"/>
              </a:lnSpc>
            </a:pPr>
            <a:r>
              <a:rPr lang="en-US" sz="1000" dirty="0" smtClean="0">
                <a:solidFill>
                  <a:schemeClr val="bg1"/>
                </a:solidFill>
                <a:cs typeface="+mn-ea"/>
                <a:sym typeface="+mn-lt"/>
              </a:rPr>
              <a:t>Site Failure</a:t>
            </a:r>
          </a:p>
        </p:txBody>
      </p:sp>
      <p:cxnSp>
        <p:nvCxnSpPr>
          <p:cNvPr id="455" name="Curved Connector 165"/>
          <p:cNvCxnSpPr/>
          <p:nvPr/>
        </p:nvCxnSpPr>
        <p:spPr>
          <a:xfrm rot="16200000" flipH="1">
            <a:off x="4621847" y="2627195"/>
            <a:ext cx="1368152" cy="825213"/>
          </a:xfrm>
          <a:prstGeom prst="curvedConnector3">
            <a:avLst/>
          </a:prstGeom>
          <a:ln w="15875" cmpd="sng">
            <a:solidFill>
              <a:srgbClr val="E60012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6" name="Curved Connector 168"/>
          <p:cNvCxnSpPr/>
          <p:nvPr/>
        </p:nvCxnSpPr>
        <p:spPr>
          <a:xfrm rot="5400000">
            <a:off x="3793755" y="2696326"/>
            <a:ext cx="1440162" cy="758963"/>
          </a:xfrm>
          <a:prstGeom prst="curvedConnector3">
            <a:avLst>
              <a:gd name="adj1" fmla="val 50000"/>
            </a:avLst>
          </a:prstGeom>
          <a:ln w="15875" cmpd="sng">
            <a:solidFill>
              <a:srgbClr val="0070C0"/>
            </a:solidFill>
            <a:prstDash val="solid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7" name="Picture 1939" descr="图片6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4314" y="1815657"/>
            <a:ext cx="534778" cy="75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8" name="Picture 1939" descr="图片6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1744" y="1815657"/>
            <a:ext cx="534778" cy="75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9" name="Straight Connector 116"/>
          <p:cNvCxnSpPr>
            <a:stCxn id="457" idx="2"/>
            <a:endCxn id="437" idx="0"/>
          </p:cNvCxnSpPr>
          <p:nvPr/>
        </p:nvCxnSpPr>
        <p:spPr>
          <a:xfrm flipH="1">
            <a:off x="3823309" y="2571750"/>
            <a:ext cx="218394" cy="570291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Straight Connector 116"/>
          <p:cNvCxnSpPr>
            <a:stCxn id="457" idx="2"/>
            <a:endCxn id="412" idx="0"/>
          </p:cNvCxnSpPr>
          <p:nvPr/>
        </p:nvCxnSpPr>
        <p:spPr>
          <a:xfrm>
            <a:off x="4041703" y="2571750"/>
            <a:ext cx="470256" cy="13789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Straight Connector 116"/>
          <p:cNvCxnSpPr>
            <a:stCxn id="458" idx="2"/>
            <a:endCxn id="434" idx="0"/>
          </p:cNvCxnSpPr>
          <p:nvPr/>
        </p:nvCxnSpPr>
        <p:spPr>
          <a:xfrm>
            <a:off x="5379133" y="2571750"/>
            <a:ext cx="218394" cy="570291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Straight Connector 116"/>
          <p:cNvCxnSpPr>
            <a:stCxn id="458" idx="2"/>
            <a:endCxn id="415" idx="0"/>
          </p:cNvCxnSpPr>
          <p:nvPr/>
        </p:nvCxnSpPr>
        <p:spPr>
          <a:xfrm flipH="1">
            <a:off x="5008454" y="2571750"/>
            <a:ext cx="370679" cy="13789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95536" y="771550"/>
            <a:ext cx="2304256" cy="95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通过阵列内置功能实现底层存储复制，两个阵列数据完全同步，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RPO=0</a:t>
            </a:r>
            <a:endParaRPr lang="en-US" altLang="zh-CN" sz="1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3635896" y="799133"/>
            <a:ext cx="208823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两个阵列上的数据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卷可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自动或手动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切换，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RTO=0</a:t>
            </a:r>
            <a:endParaRPr lang="zh-CN" altLang="en-US" sz="1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6300192" y="771550"/>
            <a:ext cx="23042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业务双活，负载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均衡，无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复杂的锁机制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，实现简单、高效、稳定</a:t>
            </a:r>
            <a:endParaRPr lang="zh-CN" altLang="en-US" sz="13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6" name="直接连接符 465"/>
          <p:cNvCxnSpPr/>
          <p:nvPr/>
        </p:nvCxnSpPr>
        <p:spPr>
          <a:xfrm>
            <a:off x="8365922" y="2561210"/>
            <a:ext cx="0" cy="79955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直接连接符 466"/>
          <p:cNvCxnSpPr/>
          <p:nvPr/>
        </p:nvCxnSpPr>
        <p:spPr>
          <a:xfrm>
            <a:off x="6655732" y="2650049"/>
            <a:ext cx="0" cy="79955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399204" y="3323323"/>
            <a:ext cx="642011" cy="950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8022655" y="3361061"/>
            <a:ext cx="620868" cy="9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0" name="AutoShape 37"/>
          <p:cNvSpPr>
            <a:spLocks noChangeArrowheads="1"/>
          </p:cNvSpPr>
          <p:nvPr/>
        </p:nvSpPr>
        <p:spPr bwMode="auto">
          <a:xfrm>
            <a:off x="6484712" y="3925999"/>
            <a:ext cx="177253" cy="177137"/>
          </a:xfrm>
          <a:prstGeom prst="can">
            <a:avLst>
              <a:gd name="adj" fmla="val 2598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71" name="AutoShape 37"/>
          <p:cNvSpPr>
            <a:spLocks noChangeArrowheads="1"/>
          </p:cNvSpPr>
          <p:nvPr/>
        </p:nvSpPr>
        <p:spPr bwMode="auto">
          <a:xfrm>
            <a:off x="8109394" y="3925999"/>
            <a:ext cx="177253" cy="177137"/>
          </a:xfrm>
          <a:prstGeom prst="can">
            <a:avLst>
              <a:gd name="adj" fmla="val 25980"/>
            </a:avLst>
          </a:prstGeom>
          <a:solidFill>
            <a:srgbClr val="FF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72" name="AutoShape 37"/>
          <p:cNvSpPr>
            <a:spLocks noChangeArrowheads="1"/>
          </p:cNvSpPr>
          <p:nvPr/>
        </p:nvSpPr>
        <p:spPr bwMode="auto">
          <a:xfrm>
            <a:off x="6820517" y="3627577"/>
            <a:ext cx="177253" cy="177137"/>
          </a:xfrm>
          <a:prstGeom prst="can">
            <a:avLst>
              <a:gd name="adj" fmla="val 25980"/>
            </a:avLst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74" name="AutoShape 37"/>
          <p:cNvSpPr>
            <a:spLocks noChangeArrowheads="1"/>
          </p:cNvSpPr>
          <p:nvPr/>
        </p:nvSpPr>
        <p:spPr bwMode="auto">
          <a:xfrm>
            <a:off x="8365922" y="3650464"/>
            <a:ext cx="177253" cy="177137"/>
          </a:xfrm>
          <a:prstGeom prst="can">
            <a:avLst>
              <a:gd name="adj" fmla="val 25980"/>
            </a:avLst>
          </a:prstGeom>
          <a:solidFill>
            <a:srgbClr val="FF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solidFill>
                <a:srgbClr val="000000"/>
              </a:solidFill>
            </a:endParaRPr>
          </a:p>
        </p:txBody>
      </p:sp>
      <p:grpSp>
        <p:nvGrpSpPr>
          <p:cNvPr id="477" name="Group 39"/>
          <p:cNvGrpSpPr>
            <a:grpSpLocks/>
          </p:cNvGrpSpPr>
          <p:nvPr/>
        </p:nvGrpSpPr>
        <p:grpSpPr bwMode="auto">
          <a:xfrm>
            <a:off x="6402161" y="1968683"/>
            <a:ext cx="618111" cy="891099"/>
            <a:chOff x="2070100" y="1806575"/>
            <a:chExt cx="742950" cy="536575"/>
          </a:xfrm>
        </p:grpSpPr>
        <p:sp>
          <p:nvSpPr>
            <p:cNvPr id="478" name="Rectangle 8"/>
            <p:cNvSpPr>
              <a:spLocks noChangeArrowheads="1"/>
            </p:cNvSpPr>
            <p:nvPr/>
          </p:nvSpPr>
          <p:spPr bwMode="auto">
            <a:xfrm>
              <a:off x="2070100" y="1806575"/>
              <a:ext cx="742950" cy="536575"/>
            </a:xfrm>
            <a:prstGeom prst="rect">
              <a:avLst/>
            </a:prstGeom>
            <a:gradFill rotWithShape="0">
              <a:gsLst>
                <a:gs pos="0">
                  <a:srgbClr val="DCDCDC"/>
                </a:gs>
                <a:gs pos="100000">
                  <a:srgbClr val="B4B4B4"/>
                </a:gs>
              </a:gsLst>
              <a:lin ang="5400000"/>
            </a:gradFill>
            <a:ln w="9525" algn="ctr">
              <a:solidFill>
                <a:srgbClr val="B4B4B4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100190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2000" b="0" kern="0" dirty="0" smtClean="0">
                <a:ea typeface="黑体" pitchFamily="2" charset="-122"/>
              </a:endParaRPr>
            </a:p>
          </p:txBody>
        </p:sp>
        <p:grpSp>
          <p:nvGrpSpPr>
            <p:cNvPr id="479" name="Group 88"/>
            <p:cNvGrpSpPr>
              <a:grpSpLocks/>
            </p:cNvGrpSpPr>
            <p:nvPr/>
          </p:nvGrpSpPr>
          <p:grpSpPr bwMode="auto">
            <a:xfrm>
              <a:off x="2113846" y="1858835"/>
              <a:ext cx="655458" cy="432054"/>
              <a:chOff x="2105432" y="1843086"/>
              <a:chExt cx="655458" cy="432054"/>
            </a:xfrm>
          </p:grpSpPr>
          <p:sp>
            <p:nvSpPr>
              <p:cNvPr id="480" name="Rectangle 4"/>
              <p:cNvSpPr>
                <a:spLocks noChangeArrowheads="1"/>
              </p:cNvSpPr>
              <p:nvPr/>
            </p:nvSpPr>
            <p:spPr bwMode="auto">
              <a:xfrm>
                <a:off x="2105432" y="2076449"/>
                <a:ext cx="655458" cy="198691"/>
              </a:xfrm>
              <a:prstGeom prst="rect">
                <a:avLst/>
              </a:prstGeom>
              <a:gradFill rotWithShape="0">
                <a:gsLst>
                  <a:gs pos="0">
                    <a:srgbClr val="0086EA"/>
                  </a:gs>
                  <a:gs pos="100000">
                    <a:srgbClr val="2767B2"/>
                  </a:gs>
                </a:gsLst>
                <a:lin ang="5400000"/>
              </a:gradFill>
              <a:ln w="12700" algn="ctr">
                <a:solidFill>
                  <a:srgbClr val="2767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100190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None/>
                  <a:defRPr/>
                </a:pPr>
                <a:r>
                  <a:rPr lang="en-US" altLang="zh-CN" sz="1000" kern="0" dirty="0" smtClean="0">
                    <a:ea typeface="黑体" pitchFamily="2" charset="-122"/>
                  </a:rPr>
                  <a:t>OS</a:t>
                </a:r>
                <a:endParaRPr lang="zh-CN" altLang="en-US" sz="1000" kern="0" dirty="0" smtClean="0">
                  <a:ea typeface="黑体" pitchFamily="2" charset="-122"/>
                </a:endParaRPr>
              </a:p>
            </p:txBody>
          </p:sp>
          <p:sp>
            <p:nvSpPr>
              <p:cNvPr id="481" name="Rectangle 4"/>
              <p:cNvSpPr>
                <a:spLocks noChangeArrowheads="1"/>
              </p:cNvSpPr>
              <p:nvPr/>
            </p:nvSpPr>
            <p:spPr bwMode="auto">
              <a:xfrm>
                <a:off x="2105432" y="1843086"/>
                <a:ext cx="655458" cy="198691"/>
              </a:xfrm>
              <a:prstGeom prst="rect">
                <a:avLst/>
              </a:prstGeom>
              <a:gradFill rotWithShape="0">
                <a:gsLst>
                  <a:gs pos="0">
                    <a:srgbClr val="FEAB58"/>
                  </a:gs>
                  <a:gs pos="100000">
                    <a:srgbClr val="E76F32"/>
                  </a:gs>
                </a:gsLst>
                <a:lin ang="5400000"/>
              </a:gradFill>
              <a:ln w="12700" algn="ctr">
                <a:solidFill>
                  <a:srgbClr val="E76F3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100190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None/>
                  <a:defRPr/>
                </a:pPr>
                <a:r>
                  <a:rPr lang="en-US" altLang="zh-CN" sz="1000" kern="0" dirty="0" smtClean="0">
                    <a:ea typeface="黑体" pitchFamily="2" charset="-122"/>
                  </a:rPr>
                  <a:t>APP1</a:t>
                </a:r>
                <a:endParaRPr lang="zh-CN" altLang="en-US" sz="1100" kern="0" dirty="0" smtClean="0">
                  <a:ea typeface="黑体" pitchFamily="2" charset="-122"/>
                </a:endParaRPr>
              </a:p>
            </p:txBody>
          </p:sp>
        </p:grpSp>
      </p:grpSp>
      <p:grpSp>
        <p:nvGrpSpPr>
          <p:cNvPr id="482" name="Group 39"/>
          <p:cNvGrpSpPr>
            <a:grpSpLocks/>
          </p:cNvGrpSpPr>
          <p:nvPr/>
        </p:nvGrpSpPr>
        <p:grpSpPr bwMode="auto">
          <a:xfrm>
            <a:off x="8023884" y="1995686"/>
            <a:ext cx="627884" cy="891099"/>
            <a:chOff x="2070100" y="1806575"/>
            <a:chExt cx="742950" cy="536575"/>
          </a:xfrm>
        </p:grpSpPr>
        <p:sp>
          <p:nvSpPr>
            <p:cNvPr id="483" name="Rectangle 8"/>
            <p:cNvSpPr>
              <a:spLocks noChangeArrowheads="1"/>
            </p:cNvSpPr>
            <p:nvPr/>
          </p:nvSpPr>
          <p:spPr bwMode="auto">
            <a:xfrm>
              <a:off x="2070100" y="1806575"/>
              <a:ext cx="742950" cy="536575"/>
            </a:xfrm>
            <a:prstGeom prst="rect">
              <a:avLst/>
            </a:prstGeom>
            <a:gradFill rotWithShape="0">
              <a:gsLst>
                <a:gs pos="0">
                  <a:srgbClr val="DCDCDC"/>
                </a:gs>
                <a:gs pos="100000">
                  <a:srgbClr val="B4B4B4"/>
                </a:gs>
              </a:gsLst>
              <a:lin ang="5400000"/>
            </a:gradFill>
            <a:ln w="9525" algn="ctr">
              <a:solidFill>
                <a:srgbClr val="B4B4B4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100190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2000" b="0" kern="0" dirty="0" smtClean="0">
                <a:ea typeface="黑体" pitchFamily="2" charset="-122"/>
              </a:endParaRPr>
            </a:p>
          </p:txBody>
        </p:sp>
        <p:grpSp>
          <p:nvGrpSpPr>
            <p:cNvPr id="484" name="Group 88"/>
            <p:cNvGrpSpPr>
              <a:grpSpLocks/>
            </p:cNvGrpSpPr>
            <p:nvPr/>
          </p:nvGrpSpPr>
          <p:grpSpPr bwMode="auto">
            <a:xfrm>
              <a:off x="2113846" y="1858835"/>
              <a:ext cx="655458" cy="432054"/>
              <a:chOff x="2105432" y="1843086"/>
              <a:chExt cx="655458" cy="432054"/>
            </a:xfrm>
          </p:grpSpPr>
          <p:sp>
            <p:nvSpPr>
              <p:cNvPr id="485" name="Rectangle 4"/>
              <p:cNvSpPr>
                <a:spLocks noChangeArrowheads="1"/>
              </p:cNvSpPr>
              <p:nvPr/>
            </p:nvSpPr>
            <p:spPr bwMode="auto">
              <a:xfrm>
                <a:off x="2105432" y="2076449"/>
                <a:ext cx="655458" cy="198691"/>
              </a:xfrm>
              <a:prstGeom prst="rect">
                <a:avLst/>
              </a:prstGeom>
              <a:gradFill rotWithShape="0">
                <a:gsLst>
                  <a:gs pos="0">
                    <a:srgbClr val="0086EA"/>
                  </a:gs>
                  <a:gs pos="100000">
                    <a:srgbClr val="2767B2"/>
                  </a:gs>
                </a:gsLst>
                <a:lin ang="5400000"/>
              </a:gradFill>
              <a:ln w="12700" algn="ctr">
                <a:solidFill>
                  <a:srgbClr val="2767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100190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None/>
                  <a:defRPr/>
                </a:pPr>
                <a:r>
                  <a:rPr lang="en-US" altLang="zh-CN" sz="1000" kern="0" dirty="0" smtClean="0">
                    <a:ea typeface="黑体" pitchFamily="2" charset="-122"/>
                  </a:rPr>
                  <a:t>OS</a:t>
                </a:r>
                <a:endParaRPr lang="zh-CN" altLang="en-US" sz="1000" kern="0" dirty="0" smtClean="0">
                  <a:ea typeface="黑体" pitchFamily="2" charset="-122"/>
                </a:endParaRPr>
              </a:p>
            </p:txBody>
          </p:sp>
          <p:sp>
            <p:nvSpPr>
              <p:cNvPr id="486" name="Rectangle 4"/>
              <p:cNvSpPr>
                <a:spLocks noChangeArrowheads="1"/>
              </p:cNvSpPr>
              <p:nvPr/>
            </p:nvSpPr>
            <p:spPr bwMode="auto">
              <a:xfrm>
                <a:off x="2105432" y="1843086"/>
                <a:ext cx="655458" cy="198691"/>
              </a:xfrm>
              <a:prstGeom prst="rect">
                <a:avLst/>
              </a:prstGeom>
              <a:gradFill rotWithShape="0">
                <a:gsLst>
                  <a:gs pos="0">
                    <a:srgbClr val="FEAB58"/>
                  </a:gs>
                  <a:gs pos="100000">
                    <a:srgbClr val="E76F32"/>
                  </a:gs>
                </a:gsLst>
                <a:lin ang="5400000"/>
              </a:gradFill>
              <a:ln w="12700" algn="ctr">
                <a:solidFill>
                  <a:srgbClr val="E76F3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100190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None/>
                  <a:defRPr/>
                </a:pPr>
                <a:r>
                  <a:rPr lang="en-US" altLang="zh-CN" sz="1000" kern="0" dirty="0" smtClean="0">
                    <a:ea typeface="黑体" pitchFamily="2" charset="-122"/>
                  </a:rPr>
                  <a:t>APP2</a:t>
                </a:r>
                <a:endParaRPr lang="zh-CN" altLang="en-US" sz="1100" kern="0" dirty="0" smtClean="0">
                  <a:ea typeface="黑体" pitchFamily="2" charset="-122"/>
                </a:endParaRPr>
              </a:p>
            </p:txBody>
          </p:sp>
        </p:grpSp>
      </p:grpSp>
      <p:sp>
        <p:nvSpPr>
          <p:cNvPr id="487" name="左右箭头 486"/>
          <p:cNvSpPr/>
          <p:nvPr/>
        </p:nvSpPr>
        <p:spPr>
          <a:xfrm>
            <a:off x="7083280" y="3627277"/>
            <a:ext cx="855096" cy="355356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7020272" y="3693681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双向同步复制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9" name="TextBox 54"/>
          <p:cNvSpPr txBox="1"/>
          <p:nvPr/>
        </p:nvSpPr>
        <p:spPr>
          <a:xfrm>
            <a:off x="3480023" y="4398372"/>
            <a:ext cx="947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A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90" name="TextBox 54"/>
          <p:cNvSpPr txBox="1"/>
          <p:nvPr/>
        </p:nvSpPr>
        <p:spPr>
          <a:xfrm>
            <a:off x="6228184" y="4299942"/>
            <a:ext cx="947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A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91" name="TextBox 54"/>
          <p:cNvSpPr txBox="1"/>
          <p:nvPr/>
        </p:nvSpPr>
        <p:spPr>
          <a:xfrm>
            <a:off x="5004048" y="4371950"/>
            <a:ext cx="9954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B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92" name="TextBox 54"/>
          <p:cNvSpPr txBox="1"/>
          <p:nvPr/>
        </p:nvSpPr>
        <p:spPr>
          <a:xfrm>
            <a:off x="7884368" y="4299942"/>
            <a:ext cx="9954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en-US" altLang="zh-CN" sz="1100" dirty="0" smtClean="0">
                <a:solidFill>
                  <a:prstClr val="black"/>
                </a:solidFill>
              </a:rPr>
              <a:t>B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93" name="Rectangle 70"/>
          <p:cNvSpPr/>
          <p:nvPr/>
        </p:nvSpPr>
        <p:spPr>
          <a:xfrm>
            <a:off x="4427984" y="4443958"/>
            <a:ext cx="648072" cy="134403"/>
          </a:xfrm>
          <a:prstGeom prst="rect">
            <a:avLst/>
          </a:prstGeom>
          <a:gradFill rotWithShape="1">
            <a:gsLst>
              <a:gs pos="0">
                <a:srgbClr val="FFDD00">
                  <a:tint val="50000"/>
                  <a:satMod val="300000"/>
                </a:srgbClr>
              </a:gs>
              <a:gs pos="35000">
                <a:srgbClr val="FFDD00">
                  <a:tint val="37000"/>
                  <a:satMod val="300000"/>
                </a:srgbClr>
              </a:gs>
              <a:gs pos="100000">
                <a:srgbClr val="FFDD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DD0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89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 smtClean="0">
                <a:solidFill>
                  <a:sysClr val="windowText" lastClr="000000"/>
                </a:solidFill>
                <a:latin typeface="+mj-lt"/>
                <a:ea typeface="微软雅黑" panose="020B0503020204020204" pitchFamily="34" charset="-122"/>
              </a:rPr>
              <a:t>仲裁设备</a:t>
            </a:r>
            <a:endParaRPr lang="en-US" sz="800" kern="0" dirty="0">
              <a:solidFill>
                <a:sysClr val="windowText" lastClr="000000"/>
              </a:solidFill>
              <a:latin typeface="+mj-lt"/>
              <a:ea typeface="微软雅黑" panose="020B0503020204020204" pitchFamily="34" charset="-122"/>
            </a:endParaRPr>
          </a:p>
        </p:txBody>
      </p:sp>
      <p:cxnSp>
        <p:nvCxnSpPr>
          <p:cNvPr id="495" name="Straight Arrow Connector 21"/>
          <p:cNvCxnSpPr/>
          <p:nvPr/>
        </p:nvCxnSpPr>
        <p:spPr>
          <a:xfrm flipV="1">
            <a:off x="5004048" y="4299942"/>
            <a:ext cx="216025" cy="144015"/>
          </a:xfrm>
          <a:prstGeom prst="straightConnector1">
            <a:avLst/>
          </a:prstGeom>
          <a:ln w="12700" cmpd="sng">
            <a:solidFill>
              <a:schemeClr val="tx1"/>
            </a:solidFill>
            <a:prstDash val="sysDot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288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6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42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700"/>
                            </p:stCondLst>
                            <p:childTnLst>
                              <p:par>
                                <p:cTn id="18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6979 -0.00062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-31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05173 1.11111E-6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700"/>
                            </p:stCondLst>
                            <p:childTnLst>
                              <p:par>
                                <p:cTn id="1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4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7"/>
                                            </p:cond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4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0"/>
                                            </p:cond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2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4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4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3"/>
                                            </p:cond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406" grpId="0" animBg="1"/>
      <p:bldP spid="409" grpId="0" animBg="1"/>
      <p:bldP spid="410" grpId="0" animBg="1"/>
      <p:bldP spid="411" grpId="0" animBg="1"/>
      <p:bldP spid="412" grpId="0" animBg="1"/>
      <p:bldP spid="415" grpId="0" animBg="1"/>
      <p:bldP spid="421" grpId="0"/>
      <p:bldP spid="422" grpId="0"/>
      <p:bldP spid="426" grpId="0" animBg="1"/>
      <p:bldP spid="433" grpId="0" animBg="1"/>
      <p:bldP spid="434" grpId="0" animBg="1"/>
      <p:bldP spid="437" grpId="0" animBg="1"/>
      <p:bldP spid="445" grpId="0" animBg="1"/>
      <p:bldP spid="446" grpId="0" animBg="1"/>
      <p:bldP spid="449" grpId="0"/>
      <p:bldP spid="449" grpId="1"/>
      <p:bldP spid="450" grpId="0"/>
      <p:bldP spid="450" grpId="1"/>
      <p:bldP spid="454" grpId="0" animBg="1"/>
      <p:bldP spid="464" grpId="0"/>
      <p:bldP spid="465" grpId="0"/>
      <p:bldP spid="470" grpId="0" animBg="1"/>
      <p:bldP spid="471" grpId="0" animBg="1"/>
      <p:bldP spid="472" grpId="0" animBg="1"/>
      <p:bldP spid="474" grpId="0" animBg="1"/>
      <p:bldP spid="487" grpId="0" animBg="1"/>
      <p:bldP spid="488" grpId="0"/>
      <p:bldP spid="489" grpId="0"/>
      <p:bldP spid="490" grpId="0"/>
      <p:bldP spid="491" grpId="0"/>
      <p:bldP spid="492" grpId="0"/>
      <p:bldP spid="4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5033183"/>
              </p:ext>
            </p:extLst>
          </p:nvPr>
        </p:nvGraphicFramePr>
        <p:xfrm>
          <a:off x="576000" y="2055477"/>
          <a:ext cx="8028448" cy="2088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1704"/>
                <a:gridCol w="1944216"/>
                <a:gridCol w="1136110"/>
                <a:gridCol w="1808209"/>
                <a:gridCol w="1808209"/>
              </a:tblGrid>
              <a:tr h="62640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服务器故障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双活链路故障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存储部件故障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存储整机故障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站点灾难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4616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切换访问存储的服务器</a:t>
                      </a:r>
                      <a:endParaRPr lang="en-US" altLang="zh-CN" sz="1200" b="0" i="0" u="none" strike="noStrike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存储无切换</a:t>
                      </a:r>
                      <a:endParaRPr lang="en-US" sz="1200" b="1" i="0" u="none" strike="noStrike" kern="12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两端的存储各自提供业务端的数据服务</a:t>
                      </a:r>
                      <a:endParaRPr lang="en-US" altLang="zh-CN" sz="1200" b="1" i="0" u="none" strike="noStrike" kern="1200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i="0" u="none" strike="noStrike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远程复制服务</a:t>
                      </a: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将会停止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无切换</a:t>
                      </a:r>
                      <a:endParaRPr lang="en-US" sz="1200" b="1" i="0" u="none" strike="noStrike" kern="12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91438" marR="91438" marT="45714" marB="4571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可用存储发起切换请求</a:t>
                      </a:r>
                      <a:endParaRPr lang="en-US" altLang="zh-CN" sz="1200" b="0" i="0" u="none" strike="noStrike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仲裁者负责切换</a:t>
                      </a:r>
                      <a:endParaRPr lang="en-US" altLang="zh-CN" sz="1200" b="0" i="0" u="none" strike="noStrike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备用链路转变为主动链路</a:t>
                      </a:r>
                      <a:endParaRPr lang="zh-CN" altLang="en-US" sz="1200" b="1" i="0" u="none" strike="noStrike" kern="12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marL="7620" marR="7620" marT="571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可用存储发起切换请求</a:t>
                      </a:r>
                      <a:endParaRPr lang="en-US" altLang="zh-CN" sz="1200" b="0" i="0" u="none" strike="noStrike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仲裁者负责切换</a:t>
                      </a:r>
                      <a:endParaRPr lang="en-US" altLang="zh-CN" sz="1200" b="0" i="0" u="none" strike="noStrike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备用链路转变为主动链路</a:t>
                      </a:r>
                      <a:endParaRPr lang="en-US" altLang="zh-CN" sz="1200" b="1" i="0" u="none" strike="noStrike" kern="1200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i="0" u="none" strike="noStrike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服务器同时切换</a:t>
                      </a:r>
                    </a:p>
                  </a:txBody>
                  <a:tcPr marL="7620" marR="7620" marT="571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erver_30454"/>
          <p:cNvSpPr>
            <a:spLocks noChangeAspect="1"/>
          </p:cNvSpPr>
          <p:nvPr/>
        </p:nvSpPr>
        <p:spPr bwMode="auto">
          <a:xfrm>
            <a:off x="1043608" y="1217052"/>
            <a:ext cx="609685" cy="582777"/>
          </a:xfrm>
          <a:custGeom>
            <a:avLst/>
            <a:gdLst>
              <a:gd name="connsiteX0" fmla="*/ 0 w 604393"/>
              <a:gd name="connsiteY0" fmla="*/ 491982 h 577719"/>
              <a:gd name="connsiteX1" fmla="*/ 107471 w 604393"/>
              <a:gd name="connsiteY1" fmla="*/ 534851 h 577719"/>
              <a:gd name="connsiteX2" fmla="*/ 214942 w 604393"/>
              <a:gd name="connsiteY2" fmla="*/ 491982 h 577719"/>
              <a:gd name="connsiteX3" fmla="*/ 214942 w 604393"/>
              <a:gd name="connsiteY3" fmla="*/ 534851 h 577719"/>
              <a:gd name="connsiteX4" fmla="*/ 107471 w 604393"/>
              <a:gd name="connsiteY4" fmla="*/ 577719 h 577719"/>
              <a:gd name="connsiteX5" fmla="*/ 0 w 604393"/>
              <a:gd name="connsiteY5" fmla="*/ 534851 h 577719"/>
              <a:gd name="connsiteX6" fmla="*/ 0 w 604393"/>
              <a:gd name="connsiteY6" fmla="*/ 427556 h 577719"/>
              <a:gd name="connsiteX7" fmla="*/ 107471 w 604393"/>
              <a:gd name="connsiteY7" fmla="*/ 470425 h 577719"/>
              <a:gd name="connsiteX8" fmla="*/ 214942 w 604393"/>
              <a:gd name="connsiteY8" fmla="*/ 427556 h 577719"/>
              <a:gd name="connsiteX9" fmla="*/ 214942 w 604393"/>
              <a:gd name="connsiteY9" fmla="*/ 470425 h 577719"/>
              <a:gd name="connsiteX10" fmla="*/ 107471 w 604393"/>
              <a:gd name="connsiteY10" fmla="*/ 513293 h 577719"/>
              <a:gd name="connsiteX11" fmla="*/ 0 w 604393"/>
              <a:gd name="connsiteY11" fmla="*/ 470425 h 577719"/>
              <a:gd name="connsiteX12" fmla="*/ 107471 w 604393"/>
              <a:gd name="connsiteY12" fmla="*/ 331151 h 577719"/>
              <a:gd name="connsiteX13" fmla="*/ 10663 w 604393"/>
              <a:gd name="connsiteY13" fmla="*/ 363083 h 577719"/>
              <a:gd name="connsiteX14" fmla="*/ 107471 w 604393"/>
              <a:gd name="connsiteY14" fmla="*/ 395296 h 577719"/>
              <a:gd name="connsiteX15" fmla="*/ 203999 w 604393"/>
              <a:gd name="connsiteY15" fmla="*/ 363083 h 577719"/>
              <a:gd name="connsiteX16" fmla="*/ 107471 w 604393"/>
              <a:gd name="connsiteY16" fmla="*/ 331151 h 577719"/>
              <a:gd name="connsiteX17" fmla="*/ 558372 w 604393"/>
              <a:gd name="connsiteY17" fmla="*/ 325019 h 577719"/>
              <a:gd name="connsiteX18" fmla="*/ 540974 w 604393"/>
              <a:gd name="connsiteY18" fmla="*/ 342390 h 577719"/>
              <a:gd name="connsiteX19" fmla="*/ 558372 w 604393"/>
              <a:gd name="connsiteY19" fmla="*/ 359482 h 577719"/>
              <a:gd name="connsiteX20" fmla="*/ 575770 w 604393"/>
              <a:gd name="connsiteY20" fmla="*/ 342390 h 577719"/>
              <a:gd name="connsiteX21" fmla="*/ 558372 w 604393"/>
              <a:gd name="connsiteY21" fmla="*/ 325019 h 577719"/>
              <a:gd name="connsiteX22" fmla="*/ 107471 w 604393"/>
              <a:gd name="connsiteY22" fmla="*/ 320226 h 577719"/>
              <a:gd name="connsiteX23" fmla="*/ 214942 w 604393"/>
              <a:gd name="connsiteY23" fmla="*/ 363083 h 577719"/>
              <a:gd name="connsiteX24" fmla="*/ 214942 w 604393"/>
              <a:gd name="connsiteY24" fmla="*/ 405941 h 577719"/>
              <a:gd name="connsiteX25" fmla="*/ 107471 w 604393"/>
              <a:gd name="connsiteY25" fmla="*/ 449078 h 577719"/>
              <a:gd name="connsiteX26" fmla="*/ 0 w 604393"/>
              <a:gd name="connsiteY26" fmla="*/ 405941 h 577719"/>
              <a:gd name="connsiteX27" fmla="*/ 0 w 604393"/>
              <a:gd name="connsiteY27" fmla="*/ 363083 h 577719"/>
              <a:gd name="connsiteX28" fmla="*/ 107471 w 604393"/>
              <a:gd name="connsiteY28" fmla="*/ 320226 h 577719"/>
              <a:gd name="connsiteX29" fmla="*/ 327706 w 604393"/>
              <a:gd name="connsiteY29" fmla="*/ 0 h 577719"/>
              <a:gd name="connsiteX30" fmla="*/ 604393 w 604393"/>
              <a:gd name="connsiteY30" fmla="*/ 55477 h 577719"/>
              <a:gd name="connsiteX31" fmla="*/ 604393 w 604393"/>
              <a:gd name="connsiteY31" fmla="*/ 553092 h 577719"/>
              <a:gd name="connsiteX32" fmla="*/ 327706 w 604393"/>
              <a:gd name="connsiteY32" fmla="*/ 553092 h 577719"/>
              <a:gd name="connsiteX33" fmla="*/ 327706 w 604393"/>
              <a:gd name="connsiteY33" fmla="*/ 265619 h 577719"/>
              <a:gd name="connsiteX34" fmla="*/ 572684 w 604393"/>
              <a:gd name="connsiteY34" fmla="*/ 294198 h 577719"/>
              <a:gd name="connsiteX35" fmla="*/ 575209 w 604393"/>
              <a:gd name="connsiteY35" fmla="*/ 294478 h 577719"/>
              <a:gd name="connsiteX36" fmla="*/ 595694 w 604393"/>
              <a:gd name="connsiteY36" fmla="*/ 275985 h 577719"/>
              <a:gd name="connsiteX37" fmla="*/ 577454 w 604393"/>
              <a:gd name="connsiteY37" fmla="*/ 253010 h 577719"/>
              <a:gd name="connsiteX38" fmla="*/ 329951 w 604393"/>
              <a:gd name="connsiteY38" fmla="*/ 224151 h 577719"/>
              <a:gd name="connsiteX39" fmla="*/ 327706 w 604393"/>
              <a:gd name="connsiteY39" fmla="*/ 224151 h 577719"/>
              <a:gd name="connsiteX40" fmla="*/ 327706 w 604393"/>
              <a:gd name="connsiteY40" fmla="*/ 203417 h 577719"/>
              <a:gd name="connsiteX41" fmla="*/ 572122 w 604393"/>
              <a:gd name="connsiteY41" fmla="*/ 239001 h 577719"/>
              <a:gd name="connsiteX42" fmla="*/ 575209 w 604393"/>
              <a:gd name="connsiteY42" fmla="*/ 239001 h 577719"/>
              <a:gd name="connsiteX43" fmla="*/ 595694 w 604393"/>
              <a:gd name="connsiteY43" fmla="*/ 221349 h 577719"/>
              <a:gd name="connsiteX44" fmla="*/ 578015 w 604393"/>
              <a:gd name="connsiteY44" fmla="*/ 197813 h 577719"/>
              <a:gd name="connsiteX45" fmla="*/ 330512 w 604393"/>
              <a:gd name="connsiteY45" fmla="*/ 161949 h 577719"/>
              <a:gd name="connsiteX46" fmla="*/ 327706 w 604393"/>
              <a:gd name="connsiteY46" fmla="*/ 162229 h 577719"/>
              <a:gd name="connsiteX47" fmla="*/ 327706 w 604393"/>
              <a:gd name="connsiteY47" fmla="*/ 143737 h 577719"/>
              <a:gd name="connsiteX48" fmla="*/ 571842 w 604393"/>
              <a:gd name="connsiteY48" fmla="*/ 183523 h 577719"/>
              <a:gd name="connsiteX49" fmla="*/ 575209 w 604393"/>
              <a:gd name="connsiteY49" fmla="*/ 183803 h 577719"/>
              <a:gd name="connsiteX50" fmla="*/ 595694 w 604393"/>
              <a:gd name="connsiteY50" fmla="*/ 166432 h 577719"/>
              <a:gd name="connsiteX51" fmla="*/ 578577 w 604393"/>
              <a:gd name="connsiteY51" fmla="*/ 142616 h 577719"/>
              <a:gd name="connsiteX52" fmla="*/ 331074 w 604393"/>
              <a:gd name="connsiteY52" fmla="*/ 102269 h 577719"/>
              <a:gd name="connsiteX53" fmla="*/ 327706 w 604393"/>
              <a:gd name="connsiteY53" fmla="*/ 102549 h 577719"/>
              <a:gd name="connsiteX54" fmla="*/ 327706 w 604393"/>
              <a:gd name="connsiteY54" fmla="*/ 79573 h 577719"/>
              <a:gd name="connsiteX55" fmla="*/ 571000 w 604393"/>
              <a:gd name="connsiteY55" fmla="*/ 128046 h 577719"/>
              <a:gd name="connsiteX56" fmla="*/ 575209 w 604393"/>
              <a:gd name="connsiteY56" fmla="*/ 128606 h 577719"/>
              <a:gd name="connsiteX57" fmla="*/ 595414 w 604393"/>
              <a:gd name="connsiteY57" fmla="*/ 111795 h 577719"/>
              <a:gd name="connsiteX58" fmla="*/ 579138 w 604393"/>
              <a:gd name="connsiteY58" fmla="*/ 87419 h 577719"/>
              <a:gd name="connsiteX59" fmla="*/ 331635 w 604393"/>
              <a:gd name="connsiteY59" fmla="*/ 38106 h 577719"/>
              <a:gd name="connsiteX60" fmla="*/ 327706 w 604393"/>
              <a:gd name="connsiteY60" fmla="*/ 38106 h 577719"/>
              <a:gd name="connsiteX61" fmla="*/ 313734 w 604393"/>
              <a:gd name="connsiteY61" fmla="*/ 0 h 577719"/>
              <a:gd name="connsiteX62" fmla="*/ 313734 w 604393"/>
              <a:gd name="connsiteY62" fmla="*/ 553092 h 577719"/>
              <a:gd name="connsiteX63" fmla="*/ 239362 w 604393"/>
              <a:gd name="connsiteY63" fmla="*/ 553092 h 577719"/>
              <a:gd name="connsiteX64" fmla="*/ 243010 w 604393"/>
              <a:gd name="connsiteY64" fmla="*/ 534880 h 577719"/>
              <a:gd name="connsiteX65" fmla="*/ 243010 w 604393"/>
              <a:gd name="connsiteY65" fmla="*/ 363124 h 577719"/>
              <a:gd name="connsiteX66" fmla="*/ 107455 w 604393"/>
              <a:gd name="connsiteY66" fmla="*/ 292236 h 577719"/>
              <a:gd name="connsiteX67" fmla="*/ 92300 w 604393"/>
              <a:gd name="connsiteY67" fmla="*/ 292797 h 577719"/>
              <a:gd name="connsiteX68" fmla="*/ 92300 w 604393"/>
              <a:gd name="connsiteY68" fmla="*/ 110674 h 5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4393" h="577719">
                <a:moveTo>
                  <a:pt x="0" y="491982"/>
                </a:moveTo>
                <a:cubicBezTo>
                  <a:pt x="0" y="515518"/>
                  <a:pt x="47983" y="534851"/>
                  <a:pt x="107471" y="534851"/>
                </a:cubicBezTo>
                <a:cubicBezTo>
                  <a:pt x="166679" y="534851"/>
                  <a:pt x="214942" y="515518"/>
                  <a:pt x="214942" y="491982"/>
                </a:cubicBezTo>
                <a:lnTo>
                  <a:pt x="214942" y="534851"/>
                </a:lnTo>
                <a:cubicBezTo>
                  <a:pt x="214942" y="558666"/>
                  <a:pt x="166679" y="577719"/>
                  <a:pt x="107471" y="577719"/>
                </a:cubicBezTo>
                <a:cubicBezTo>
                  <a:pt x="47983" y="577719"/>
                  <a:pt x="0" y="558666"/>
                  <a:pt x="0" y="534851"/>
                </a:cubicBezTo>
                <a:close/>
                <a:moveTo>
                  <a:pt x="0" y="427556"/>
                </a:moveTo>
                <a:cubicBezTo>
                  <a:pt x="0" y="451372"/>
                  <a:pt x="47983" y="470425"/>
                  <a:pt x="107471" y="470425"/>
                </a:cubicBezTo>
                <a:cubicBezTo>
                  <a:pt x="166679" y="470425"/>
                  <a:pt x="214942" y="451372"/>
                  <a:pt x="214942" y="427556"/>
                </a:cubicBezTo>
                <a:lnTo>
                  <a:pt x="214942" y="470425"/>
                </a:lnTo>
                <a:cubicBezTo>
                  <a:pt x="214942" y="494240"/>
                  <a:pt x="166679" y="513293"/>
                  <a:pt x="107471" y="513293"/>
                </a:cubicBezTo>
                <a:cubicBezTo>
                  <a:pt x="47983" y="513293"/>
                  <a:pt x="0" y="494240"/>
                  <a:pt x="0" y="470425"/>
                </a:cubicBezTo>
                <a:close/>
                <a:moveTo>
                  <a:pt x="107471" y="331151"/>
                </a:moveTo>
                <a:cubicBezTo>
                  <a:pt x="48264" y="331151"/>
                  <a:pt x="10663" y="350198"/>
                  <a:pt x="10663" y="363083"/>
                </a:cubicBezTo>
                <a:cubicBezTo>
                  <a:pt x="10663" y="376249"/>
                  <a:pt x="48264" y="395296"/>
                  <a:pt x="107471" y="395296"/>
                </a:cubicBezTo>
                <a:cubicBezTo>
                  <a:pt x="166398" y="395296"/>
                  <a:pt x="203999" y="376249"/>
                  <a:pt x="203999" y="363083"/>
                </a:cubicBezTo>
                <a:cubicBezTo>
                  <a:pt x="203999" y="350198"/>
                  <a:pt x="166398" y="331151"/>
                  <a:pt x="107471" y="331151"/>
                </a:cubicBezTo>
                <a:close/>
                <a:moveTo>
                  <a:pt x="558372" y="325019"/>
                </a:moveTo>
                <a:cubicBezTo>
                  <a:pt x="548831" y="325019"/>
                  <a:pt x="540974" y="332584"/>
                  <a:pt x="540974" y="342390"/>
                </a:cubicBezTo>
                <a:cubicBezTo>
                  <a:pt x="540974" y="351917"/>
                  <a:pt x="548831" y="359482"/>
                  <a:pt x="558372" y="359482"/>
                </a:cubicBezTo>
                <a:cubicBezTo>
                  <a:pt x="567913" y="359482"/>
                  <a:pt x="575770" y="351917"/>
                  <a:pt x="575770" y="342390"/>
                </a:cubicBezTo>
                <a:cubicBezTo>
                  <a:pt x="575770" y="332584"/>
                  <a:pt x="567913" y="325019"/>
                  <a:pt x="558372" y="325019"/>
                </a:cubicBezTo>
                <a:close/>
                <a:moveTo>
                  <a:pt x="107471" y="320226"/>
                </a:moveTo>
                <a:cubicBezTo>
                  <a:pt x="166679" y="320226"/>
                  <a:pt x="214942" y="339554"/>
                  <a:pt x="214942" y="363083"/>
                </a:cubicBezTo>
                <a:lnTo>
                  <a:pt x="214942" y="405941"/>
                </a:lnTo>
                <a:cubicBezTo>
                  <a:pt x="214942" y="429750"/>
                  <a:pt x="166679" y="449078"/>
                  <a:pt x="107471" y="449078"/>
                </a:cubicBezTo>
                <a:cubicBezTo>
                  <a:pt x="47983" y="449078"/>
                  <a:pt x="0" y="429750"/>
                  <a:pt x="0" y="405941"/>
                </a:cubicBezTo>
                <a:lnTo>
                  <a:pt x="0" y="363083"/>
                </a:lnTo>
                <a:cubicBezTo>
                  <a:pt x="0" y="339554"/>
                  <a:pt x="47983" y="320226"/>
                  <a:pt x="107471" y="320226"/>
                </a:cubicBezTo>
                <a:close/>
                <a:moveTo>
                  <a:pt x="327706" y="0"/>
                </a:moveTo>
                <a:lnTo>
                  <a:pt x="604393" y="55477"/>
                </a:lnTo>
                <a:lnTo>
                  <a:pt x="604393" y="553092"/>
                </a:lnTo>
                <a:lnTo>
                  <a:pt x="327706" y="553092"/>
                </a:lnTo>
                <a:lnTo>
                  <a:pt x="327706" y="265619"/>
                </a:lnTo>
                <a:lnTo>
                  <a:pt x="572684" y="294198"/>
                </a:lnTo>
                <a:cubicBezTo>
                  <a:pt x="573526" y="294478"/>
                  <a:pt x="574367" y="294478"/>
                  <a:pt x="575209" y="294478"/>
                </a:cubicBezTo>
                <a:cubicBezTo>
                  <a:pt x="585592" y="294478"/>
                  <a:pt x="594572" y="286633"/>
                  <a:pt x="595694" y="275985"/>
                </a:cubicBezTo>
                <a:cubicBezTo>
                  <a:pt x="597097" y="264778"/>
                  <a:pt x="588959" y="254411"/>
                  <a:pt x="577454" y="253010"/>
                </a:cubicBezTo>
                <a:lnTo>
                  <a:pt x="329951" y="224151"/>
                </a:lnTo>
                <a:cubicBezTo>
                  <a:pt x="329109" y="223870"/>
                  <a:pt x="328548" y="224151"/>
                  <a:pt x="327706" y="224151"/>
                </a:cubicBezTo>
                <a:lnTo>
                  <a:pt x="327706" y="203417"/>
                </a:lnTo>
                <a:lnTo>
                  <a:pt x="572122" y="239001"/>
                </a:lnTo>
                <a:cubicBezTo>
                  <a:pt x="573245" y="239001"/>
                  <a:pt x="574087" y="239001"/>
                  <a:pt x="575209" y="239001"/>
                </a:cubicBezTo>
                <a:cubicBezTo>
                  <a:pt x="585311" y="239001"/>
                  <a:pt x="594010" y="231716"/>
                  <a:pt x="595694" y="221349"/>
                </a:cubicBezTo>
                <a:cubicBezTo>
                  <a:pt x="597378" y="210141"/>
                  <a:pt x="589521" y="199494"/>
                  <a:pt x="578015" y="197813"/>
                </a:cubicBezTo>
                <a:lnTo>
                  <a:pt x="330512" y="161949"/>
                </a:lnTo>
                <a:cubicBezTo>
                  <a:pt x="329671" y="161669"/>
                  <a:pt x="328548" y="161949"/>
                  <a:pt x="327706" y="162229"/>
                </a:cubicBezTo>
                <a:lnTo>
                  <a:pt x="327706" y="143737"/>
                </a:lnTo>
                <a:lnTo>
                  <a:pt x="571842" y="183523"/>
                </a:lnTo>
                <a:cubicBezTo>
                  <a:pt x="572964" y="183803"/>
                  <a:pt x="574087" y="183803"/>
                  <a:pt x="575209" y="183803"/>
                </a:cubicBezTo>
                <a:cubicBezTo>
                  <a:pt x="585031" y="183803"/>
                  <a:pt x="594010" y="176519"/>
                  <a:pt x="595694" y="166432"/>
                </a:cubicBezTo>
                <a:cubicBezTo>
                  <a:pt x="597378" y="154944"/>
                  <a:pt x="589801" y="144297"/>
                  <a:pt x="578577" y="142616"/>
                </a:cubicBezTo>
                <a:lnTo>
                  <a:pt x="331074" y="102269"/>
                </a:lnTo>
                <a:cubicBezTo>
                  <a:pt x="329951" y="102269"/>
                  <a:pt x="328829" y="102549"/>
                  <a:pt x="327706" y="102549"/>
                </a:cubicBezTo>
                <a:lnTo>
                  <a:pt x="327706" y="79573"/>
                </a:lnTo>
                <a:lnTo>
                  <a:pt x="571000" y="128046"/>
                </a:lnTo>
                <a:cubicBezTo>
                  <a:pt x="572403" y="128326"/>
                  <a:pt x="573806" y="128606"/>
                  <a:pt x="575209" y="128606"/>
                </a:cubicBezTo>
                <a:cubicBezTo>
                  <a:pt x="584750" y="128606"/>
                  <a:pt x="593449" y="121602"/>
                  <a:pt x="595414" y="111795"/>
                </a:cubicBezTo>
                <a:cubicBezTo>
                  <a:pt x="597658" y="100588"/>
                  <a:pt x="590362" y="89660"/>
                  <a:pt x="579138" y="87419"/>
                </a:cubicBezTo>
                <a:lnTo>
                  <a:pt x="331635" y="38106"/>
                </a:lnTo>
                <a:cubicBezTo>
                  <a:pt x="330232" y="37825"/>
                  <a:pt x="329109" y="38106"/>
                  <a:pt x="327706" y="38106"/>
                </a:cubicBezTo>
                <a:close/>
                <a:moveTo>
                  <a:pt x="313734" y="0"/>
                </a:moveTo>
                <a:lnTo>
                  <a:pt x="313734" y="553092"/>
                </a:lnTo>
                <a:lnTo>
                  <a:pt x="239362" y="553092"/>
                </a:lnTo>
                <a:cubicBezTo>
                  <a:pt x="241607" y="547488"/>
                  <a:pt x="243010" y="541324"/>
                  <a:pt x="243010" y="534880"/>
                </a:cubicBezTo>
                <a:lnTo>
                  <a:pt x="243010" y="363124"/>
                </a:lnTo>
                <a:cubicBezTo>
                  <a:pt x="243010" y="314371"/>
                  <a:pt x="172847" y="292236"/>
                  <a:pt x="107455" y="292236"/>
                </a:cubicBezTo>
                <a:cubicBezTo>
                  <a:pt x="102404" y="292236"/>
                  <a:pt x="97352" y="292517"/>
                  <a:pt x="92300" y="292797"/>
                </a:cubicBezTo>
                <a:lnTo>
                  <a:pt x="92300" y="1106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14" name="server_30454"/>
          <p:cNvSpPr>
            <a:spLocks noChangeAspect="1"/>
          </p:cNvSpPr>
          <p:nvPr/>
        </p:nvSpPr>
        <p:spPr bwMode="auto">
          <a:xfrm>
            <a:off x="2627784" y="1231791"/>
            <a:ext cx="609685" cy="553298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32" h="2665">
                <a:moveTo>
                  <a:pt x="2779" y="441"/>
                </a:moveTo>
                <a:cubicBezTo>
                  <a:pt x="2730" y="438"/>
                  <a:pt x="2685" y="457"/>
                  <a:pt x="2654" y="490"/>
                </a:cubicBezTo>
                <a:lnTo>
                  <a:pt x="1620" y="145"/>
                </a:lnTo>
                <a:cubicBezTo>
                  <a:pt x="1612" y="71"/>
                  <a:pt x="1552" y="11"/>
                  <a:pt x="1474" y="6"/>
                </a:cubicBezTo>
                <a:cubicBezTo>
                  <a:pt x="1387" y="0"/>
                  <a:pt x="1312" y="65"/>
                  <a:pt x="1306" y="152"/>
                </a:cubicBezTo>
                <a:cubicBezTo>
                  <a:pt x="1305" y="160"/>
                  <a:pt x="1306" y="168"/>
                  <a:pt x="1306" y="176"/>
                </a:cubicBezTo>
                <a:lnTo>
                  <a:pt x="406" y="687"/>
                </a:lnTo>
                <a:cubicBezTo>
                  <a:pt x="383" y="671"/>
                  <a:pt x="356" y="660"/>
                  <a:pt x="326" y="658"/>
                </a:cubicBezTo>
                <a:cubicBezTo>
                  <a:pt x="239" y="652"/>
                  <a:pt x="163" y="718"/>
                  <a:pt x="157" y="805"/>
                </a:cubicBezTo>
                <a:cubicBezTo>
                  <a:pt x="153" y="867"/>
                  <a:pt x="185" y="923"/>
                  <a:pt x="236" y="952"/>
                </a:cubicBezTo>
                <a:lnTo>
                  <a:pt x="110" y="2333"/>
                </a:lnTo>
                <a:cubicBezTo>
                  <a:pt x="53" y="2354"/>
                  <a:pt x="11" y="2407"/>
                  <a:pt x="6" y="2471"/>
                </a:cubicBezTo>
                <a:cubicBezTo>
                  <a:pt x="0" y="2558"/>
                  <a:pt x="66" y="2634"/>
                  <a:pt x="153" y="2639"/>
                </a:cubicBezTo>
                <a:cubicBezTo>
                  <a:pt x="219" y="2644"/>
                  <a:pt x="278" y="2608"/>
                  <a:pt x="305" y="2552"/>
                </a:cubicBezTo>
                <a:lnTo>
                  <a:pt x="1490" y="2582"/>
                </a:lnTo>
                <a:cubicBezTo>
                  <a:pt x="1516" y="2625"/>
                  <a:pt x="1561" y="2655"/>
                  <a:pt x="1615" y="2659"/>
                </a:cubicBezTo>
                <a:cubicBezTo>
                  <a:pt x="1702" y="2665"/>
                  <a:pt x="1777" y="2599"/>
                  <a:pt x="1783" y="2512"/>
                </a:cubicBezTo>
                <a:cubicBezTo>
                  <a:pt x="1784" y="2507"/>
                  <a:pt x="1784" y="2503"/>
                  <a:pt x="1783" y="2498"/>
                </a:cubicBezTo>
                <a:lnTo>
                  <a:pt x="2431" y="2094"/>
                </a:lnTo>
                <a:cubicBezTo>
                  <a:pt x="2453" y="2108"/>
                  <a:pt x="2479" y="2118"/>
                  <a:pt x="2507" y="2119"/>
                </a:cubicBezTo>
                <a:cubicBezTo>
                  <a:pt x="2594" y="2125"/>
                  <a:pt x="2669" y="2060"/>
                  <a:pt x="2675" y="1973"/>
                </a:cubicBezTo>
                <a:cubicBezTo>
                  <a:pt x="2679" y="1916"/>
                  <a:pt x="2652" y="1864"/>
                  <a:pt x="2609" y="1833"/>
                </a:cubicBezTo>
                <a:lnTo>
                  <a:pt x="2808" y="752"/>
                </a:lnTo>
                <a:cubicBezTo>
                  <a:pt x="2872" y="735"/>
                  <a:pt x="2921" y="679"/>
                  <a:pt x="2926" y="610"/>
                </a:cubicBezTo>
                <a:cubicBezTo>
                  <a:pt x="2932" y="523"/>
                  <a:pt x="2866" y="447"/>
                  <a:pt x="2779" y="441"/>
                </a:cubicBezTo>
                <a:close/>
                <a:moveTo>
                  <a:pt x="1724" y="2378"/>
                </a:moveTo>
                <a:cubicBezTo>
                  <a:pt x="1722" y="2376"/>
                  <a:pt x="1720" y="2374"/>
                  <a:pt x="1718" y="2373"/>
                </a:cubicBezTo>
                <a:lnTo>
                  <a:pt x="1885" y="1414"/>
                </a:lnTo>
                <a:cubicBezTo>
                  <a:pt x="1888" y="1413"/>
                  <a:pt x="1891" y="1412"/>
                  <a:pt x="1895" y="1411"/>
                </a:cubicBezTo>
                <a:lnTo>
                  <a:pt x="2370" y="1905"/>
                </a:lnTo>
                <a:cubicBezTo>
                  <a:pt x="2364" y="1919"/>
                  <a:pt x="2361" y="1935"/>
                  <a:pt x="2360" y="1951"/>
                </a:cubicBezTo>
                <a:cubicBezTo>
                  <a:pt x="2359" y="1961"/>
                  <a:pt x="2360" y="1971"/>
                  <a:pt x="2361" y="1981"/>
                </a:cubicBezTo>
                <a:lnTo>
                  <a:pt x="1724" y="2378"/>
                </a:lnTo>
                <a:close/>
                <a:moveTo>
                  <a:pt x="245" y="2325"/>
                </a:moveTo>
                <a:lnTo>
                  <a:pt x="367" y="975"/>
                </a:lnTo>
                <a:lnTo>
                  <a:pt x="948" y="1628"/>
                </a:lnTo>
                <a:cubicBezTo>
                  <a:pt x="942" y="1644"/>
                  <a:pt x="937" y="1662"/>
                  <a:pt x="936" y="1680"/>
                </a:cubicBezTo>
                <a:cubicBezTo>
                  <a:pt x="935" y="1698"/>
                  <a:pt x="937" y="1716"/>
                  <a:pt x="941" y="1733"/>
                </a:cubicBezTo>
                <a:lnTo>
                  <a:pt x="245" y="2325"/>
                </a:lnTo>
                <a:close/>
                <a:moveTo>
                  <a:pt x="2612" y="617"/>
                </a:moveTo>
                <a:cubicBezTo>
                  <a:pt x="2612" y="621"/>
                  <a:pt x="2613" y="625"/>
                  <a:pt x="2613" y="629"/>
                </a:cubicBezTo>
                <a:lnTo>
                  <a:pt x="1927" y="1127"/>
                </a:lnTo>
                <a:cubicBezTo>
                  <a:pt x="1907" y="1115"/>
                  <a:pt x="1884" y="1107"/>
                  <a:pt x="1860" y="1104"/>
                </a:cubicBezTo>
                <a:lnTo>
                  <a:pt x="1573" y="277"/>
                </a:lnTo>
                <a:cubicBezTo>
                  <a:pt x="1575" y="275"/>
                  <a:pt x="1577" y="273"/>
                  <a:pt x="1578" y="272"/>
                </a:cubicBezTo>
                <a:lnTo>
                  <a:pt x="2612" y="617"/>
                </a:lnTo>
                <a:close/>
                <a:moveTo>
                  <a:pt x="1184" y="1562"/>
                </a:moveTo>
                <a:cubicBezTo>
                  <a:pt x="1161" y="1546"/>
                  <a:pt x="1134" y="1535"/>
                  <a:pt x="1104" y="1533"/>
                </a:cubicBezTo>
                <a:cubicBezTo>
                  <a:pt x="1085" y="1532"/>
                  <a:pt x="1066" y="1534"/>
                  <a:pt x="1048" y="1540"/>
                </a:cubicBezTo>
                <a:lnTo>
                  <a:pt x="519" y="944"/>
                </a:lnTo>
                <a:lnTo>
                  <a:pt x="1674" y="1281"/>
                </a:lnTo>
                <a:lnTo>
                  <a:pt x="1184" y="1562"/>
                </a:lnTo>
                <a:close/>
                <a:moveTo>
                  <a:pt x="1447" y="320"/>
                </a:moveTo>
                <a:lnTo>
                  <a:pt x="1734" y="1148"/>
                </a:lnTo>
                <a:cubicBezTo>
                  <a:pt x="1731" y="1151"/>
                  <a:pt x="1728" y="1154"/>
                  <a:pt x="1725" y="1157"/>
                </a:cubicBezTo>
                <a:lnTo>
                  <a:pt x="485" y="796"/>
                </a:lnTo>
                <a:lnTo>
                  <a:pt x="1372" y="292"/>
                </a:lnTo>
                <a:cubicBezTo>
                  <a:pt x="1394" y="307"/>
                  <a:pt x="1419" y="317"/>
                  <a:pt x="1447" y="320"/>
                </a:cubicBezTo>
                <a:close/>
                <a:moveTo>
                  <a:pt x="1251" y="1678"/>
                </a:moveTo>
                <a:lnTo>
                  <a:pt x="1752" y="1390"/>
                </a:lnTo>
                <a:cubicBezTo>
                  <a:pt x="1753" y="1390"/>
                  <a:pt x="1753" y="1390"/>
                  <a:pt x="1753" y="1391"/>
                </a:cubicBezTo>
                <a:lnTo>
                  <a:pt x="1588" y="2339"/>
                </a:lnTo>
                <a:lnTo>
                  <a:pt x="1227" y="1775"/>
                </a:lnTo>
                <a:cubicBezTo>
                  <a:pt x="1240" y="1754"/>
                  <a:pt x="1249" y="1729"/>
                  <a:pt x="1251" y="1701"/>
                </a:cubicBezTo>
                <a:cubicBezTo>
                  <a:pt x="1252" y="1693"/>
                  <a:pt x="1251" y="1685"/>
                  <a:pt x="1251" y="1678"/>
                </a:cubicBezTo>
                <a:close/>
                <a:moveTo>
                  <a:pt x="2478" y="1809"/>
                </a:moveTo>
                <a:cubicBezTo>
                  <a:pt x="2474" y="1810"/>
                  <a:pt x="2470" y="1811"/>
                  <a:pt x="2466" y="1812"/>
                </a:cubicBezTo>
                <a:lnTo>
                  <a:pt x="1991" y="1318"/>
                </a:lnTo>
                <a:cubicBezTo>
                  <a:pt x="1996" y="1304"/>
                  <a:pt x="2000" y="1288"/>
                  <a:pt x="2001" y="1272"/>
                </a:cubicBezTo>
                <a:cubicBezTo>
                  <a:pt x="2002" y="1261"/>
                  <a:pt x="2001" y="1250"/>
                  <a:pt x="2000" y="1239"/>
                </a:cubicBezTo>
                <a:lnTo>
                  <a:pt x="2673" y="751"/>
                </a:lnTo>
                <a:lnTo>
                  <a:pt x="2478" y="1809"/>
                </a:lnTo>
                <a:close/>
                <a:moveTo>
                  <a:pt x="1028" y="1834"/>
                </a:moveTo>
                <a:cubicBezTo>
                  <a:pt x="1045" y="1842"/>
                  <a:pt x="1063" y="1847"/>
                  <a:pt x="1083" y="1848"/>
                </a:cubicBezTo>
                <a:cubicBezTo>
                  <a:pt x="1094" y="1849"/>
                  <a:pt x="1104" y="1849"/>
                  <a:pt x="1115" y="1847"/>
                </a:cubicBezTo>
                <a:lnTo>
                  <a:pt x="1486" y="2427"/>
                </a:lnTo>
                <a:cubicBezTo>
                  <a:pt x="1483" y="2434"/>
                  <a:pt x="1479" y="2441"/>
                  <a:pt x="1477" y="2448"/>
                </a:cubicBezTo>
                <a:lnTo>
                  <a:pt x="340" y="2420"/>
                </a:lnTo>
                <a:lnTo>
                  <a:pt x="1028" y="18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server_30454"/>
          <p:cNvSpPr>
            <a:spLocks noChangeAspect="1"/>
          </p:cNvSpPr>
          <p:nvPr/>
        </p:nvSpPr>
        <p:spPr bwMode="auto">
          <a:xfrm>
            <a:off x="4112339" y="1203598"/>
            <a:ext cx="520895" cy="609685"/>
          </a:xfrm>
          <a:custGeom>
            <a:avLst/>
            <a:gdLst>
              <a:gd name="connsiteX0" fmla="*/ 454390 w 518303"/>
              <a:gd name="connsiteY0" fmla="*/ 509450 h 606651"/>
              <a:gd name="connsiteX1" fmla="*/ 420800 w 518303"/>
              <a:gd name="connsiteY1" fmla="*/ 542989 h 606651"/>
              <a:gd name="connsiteX2" fmla="*/ 454390 w 518303"/>
              <a:gd name="connsiteY2" fmla="*/ 576528 h 606651"/>
              <a:gd name="connsiteX3" fmla="*/ 487979 w 518303"/>
              <a:gd name="connsiteY3" fmla="*/ 542989 h 606651"/>
              <a:gd name="connsiteX4" fmla="*/ 454390 w 518303"/>
              <a:gd name="connsiteY4" fmla="*/ 509450 h 606651"/>
              <a:gd name="connsiteX5" fmla="*/ 65313 w 518303"/>
              <a:gd name="connsiteY5" fmla="*/ 509450 h 606651"/>
              <a:gd name="connsiteX6" fmla="*/ 31723 w 518303"/>
              <a:gd name="connsiteY6" fmla="*/ 542989 h 606651"/>
              <a:gd name="connsiteX7" fmla="*/ 65313 w 518303"/>
              <a:gd name="connsiteY7" fmla="*/ 576528 h 606651"/>
              <a:gd name="connsiteX8" fmla="*/ 98902 w 518303"/>
              <a:gd name="connsiteY8" fmla="*/ 542989 h 606651"/>
              <a:gd name="connsiteX9" fmla="*/ 65313 w 518303"/>
              <a:gd name="connsiteY9" fmla="*/ 509450 h 606651"/>
              <a:gd name="connsiteX10" fmla="*/ 264303 w 518303"/>
              <a:gd name="connsiteY10" fmla="*/ 181847 h 606651"/>
              <a:gd name="connsiteX11" fmla="*/ 323331 w 518303"/>
              <a:gd name="connsiteY11" fmla="*/ 240664 h 606651"/>
              <a:gd name="connsiteX12" fmla="*/ 264303 w 518303"/>
              <a:gd name="connsiteY12" fmla="*/ 299481 h 606651"/>
              <a:gd name="connsiteX13" fmla="*/ 205275 w 518303"/>
              <a:gd name="connsiteY13" fmla="*/ 240664 h 606651"/>
              <a:gd name="connsiteX14" fmla="*/ 264303 w 518303"/>
              <a:gd name="connsiteY14" fmla="*/ 181847 h 606651"/>
              <a:gd name="connsiteX15" fmla="*/ 264361 w 518303"/>
              <a:gd name="connsiteY15" fmla="*/ 77326 h 606651"/>
              <a:gd name="connsiteX16" fmla="*/ 100768 w 518303"/>
              <a:gd name="connsiteY16" fmla="*/ 240673 h 606651"/>
              <a:gd name="connsiteX17" fmla="*/ 178832 w 518303"/>
              <a:gd name="connsiteY17" fmla="*/ 379953 h 606651"/>
              <a:gd name="connsiteX18" fmla="*/ 280378 w 518303"/>
              <a:gd name="connsiteY18" fmla="*/ 322657 h 606651"/>
              <a:gd name="connsiteX19" fmla="*/ 298572 w 518303"/>
              <a:gd name="connsiteY19" fmla="*/ 324831 h 606651"/>
              <a:gd name="connsiteX20" fmla="*/ 301994 w 518303"/>
              <a:gd name="connsiteY20" fmla="*/ 337098 h 606651"/>
              <a:gd name="connsiteX21" fmla="*/ 294685 w 518303"/>
              <a:gd name="connsiteY21" fmla="*/ 401225 h 606651"/>
              <a:gd name="connsiteX22" fmla="*/ 427954 w 518303"/>
              <a:gd name="connsiteY22" fmla="*/ 240673 h 606651"/>
              <a:gd name="connsiteX23" fmla="*/ 264361 w 518303"/>
              <a:gd name="connsiteY23" fmla="*/ 77326 h 606651"/>
              <a:gd name="connsiteX24" fmla="*/ 454390 w 518303"/>
              <a:gd name="connsiteY24" fmla="*/ 43166 h 606651"/>
              <a:gd name="connsiteX25" fmla="*/ 420800 w 518303"/>
              <a:gd name="connsiteY25" fmla="*/ 76705 h 606651"/>
              <a:gd name="connsiteX26" fmla="*/ 454390 w 518303"/>
              <a:gd name="connsiteY26" fmla="*/ 110243 h 606651"/>
              <a:gd name="connsiteX27" fmla="*/ 487979 w 518303"/>
              <a:gd name="connsiteY27" fmla="*/ 76705 h 606651"/>
              <a:gd name="connsiteX28" fmla="*/ 454390 w 518303"/>
              <a:gd name="connsiteY28" fmla="*/ 43166 h 606651"/>
              <a:gd name="connsiteX29" fmla="*/ 65313 w 518303"/>
              <a:gd name="connsiteY29" fmla="*/ 43166 h 606651"/>
              <a:gd name="connsiteX30" fmla="*/ 31723 w 518303"/>
              <a:gd name="connsiteY30" fmla="*/ 76705 h 606651"/>
              <a:gd name="connsiteX31" fmla="*/ 65313 w 518303"/>
              <a:gd name="connsiteY31" fmla="*/ 110243 h 606651"/>
              <a:gd name="connsiteX32" fmla="*/ 98902 w 518303"/>
              <a:gd name="connsiteY32" fmla="*/ 76705 h 606651"/>
              <a:gd name="connsiteX33" fmla="*/ 65313 w 518303"/>
              <a:gd name="connsiteY33" fmla="*/ 43166 h 606651"/>
              <a:gd name="connsiteX34" fmla="*/ 51784 w 518303"/>
              <a:gd name="connsiteY34" fmla="*/ 0 h 606651"/>
              <a:gd name="connsiteX35" fmla="*/ 466519 w 518303"/>
              <a:gd name="connsiteY35" fmla="*/ 0 h 606651"/>
              <a:gd name="connsiteX36" fmla="*/ 518303 w 518303"/>
              <a:gd name="connsiteY36" fmla="*/ 51706 h 606651"/>
              <a:gd name="connsiteX37" fmla="*/ 518303 w 518303"/>
              <a:gd name="connsiteY37" fmla="*/ 554790 h 606651"/>
              <a:gd name="connsiteX38" fmla="*/ 466519 w 518303"/>
              <a:gd name="connsiteY38" fmla="*/ 606651 h 606651"/>
              <a:gd name="connsiteX39" fmla="*/ 51784 w 518303"/>
              <a:gd name="connsiteY39" fmla="*/ 606651 h 606651"/>
              <a:gd name="connsiteX40" fmla="*/ 0 w 518303"/>
              <a:gd name="connsiteY40" fmla="*/ 554790 h 606651"/>
              <a:gd name="connsiteX41" fmla="*/ 0 w 518303"/>
              <a:gd name="connsiteY41" fmla="*/ 51706 h 606651"/>
              <a:gd name="connsiteX42" fmla="*/ 51784 w 518303"/>
              <a:gd name="connsiteY42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18303" h="606651">
                <a:moveTo>
                  <a:pt x="454390" y="509450"/>
                </a:moveTo>
                <a:cubicBezTo>
                  <a:pt x="435729" y="509450"/>
                  <a:pt x="420800" y="524512"/>
                  <a:pt x="420800" y="542989"/>
                </a:cubicBezTo>
                <a:cubicBezTo>
                  <a:pt x="420800" y="561622"/>
                  <a:pt x="435729" y="576528"/>
                  <a:pt x="454390" y="576528"/>
                </a:cubicBezTo>
                <a:cubicBezTo>
                  <a:pt x="472895" y="576528"/>
                  <a:pt x="487979" y="561622"/>
                  <a:pt x="487979" y="542989"/>
                </a:cubicBezTo>
                <a:cubicBezTo>
                  <a:pt x="487979" y="524512"/>
                  <a:pt x="472895" y="509450"/>
                  <a:pt x="454390" y="509450"/>
                </a:cubicBezTo>
                <a:close/>
                <a:moveTo>
                  <a:pt x="65313" y="509450"/>
                </a:moveTo>
                <a:cubicBezTo>
                  <a:pt x="46652" y="509450"/>
                  <a:pt x="31723" y="524512"/>
                  <a:pt x="31723" y="542989"/>
                </a:cubicBezTo>
                <a:cubicBezTo>
                  <a:pt x="31723" y="561622"/>
                  <a:pt x="46652" y="576528"/>
                  <a:pt x="65313" y="576528"/>
                </a:cubicBezTo>
                <a:cubicBezTo>
                  <a:pt x="83818" y="576528"/>
                  <a:pt x="98902" y="561622"/>
                  <a:pt x="98902" y="542989"/>
                </a:cubicBezTo>
                <a:cubicBezTo>
                  <a:pt x="98902" y="524512"/>
                  <a:pt x="83818" y="509450"/>
                  <a:pt x="65313" y="509450"/>
                </a:cubicBezTo>
                <a:close/>
                <a:moveTo>
                  <a:pt x="264303" y="181847"/>
                </a:moveTo>
                <a:cubicBezTo>
                  <a:pt x="296903" y="181847"/>
                  <a:pt x="323331" y="208180"/>
                  <a:pt x="323331" y="240664"/>
                </a:cubicBezTo>
                <a:cubicBezTo>
                  <a:pt x="323331" y="273148"/>
                  <a:pt x="296903" y="299481"/>
                  <a:pt x="264303" y="299481"/>
                </a:cubicBezTo>
                <a:cubicBezTo>
                  <a:pt x="231703" y="299481"/>
                  <a:pt x="205275" y="273148"/>
                  <a:pt x="205275" y="240664"/>
                </a:cubicBezTo>
                <a:cubicBezTo>
                  <a:pt x="205275" y="208180"/>
                  <a:pt x="231703" y="181847"/>
                  <a:pt x="264303" y="181847"/>
                </a:cubicBezTo>
                <a:close/>
                <a:moveTo>
                  <a:pt x="264361" y="77326"/>
                </a:moveTo>
                <a:cubicBezTo>
                  <a:pt x="174012" y="77326"/>
                  <a:pt x="100768" y="150459"/>
                  <a:pt x="100768" y="240673"/>
                </a:cubicBezTo>
                <a:cubicBezTo>
                  <a:pt x="100768" y="299677"/>
                  <a:pt x="131869" y="351227"/>
                  <a:pt x="178832" y="379953"/>
                </a:cubicBezTo>
                <a:lnTo>
                  <a:pt x="280378" y="322657"/>
                </a:lnTo>
                <a:cubicBezTo>
                  <a:pt x="286909" y="319086"/>
                  <a:pt x="294218" y="320018"/>
                  <a:pt x="298572" y="324831"/>
                </a:cubicBezTo>
                <a:cubicBezTo>
                  <a:pt x="301371" y="327936"/>
                  <a:pt x="302616" y="332284"/>
                  <a:pt x="301994" y="337098"/>
                </a:cubicBezTo>
                <a:lnTo>
                  <a:pt x="294685" y="401225"/>
                </a:lnTo>
                <a:cubicBezTo>
                  <a:pt x="370572" y="387095"/>
                  <a:pt x="427954" y="320639"/>
                  <a:pt x="427954" y="240673"/>
                </a:cubicBezTo>
                <a:cubicBezTo>
                  <a:pt x="427954" y="150459"/>
                  <a:pt x="354710" y="77326"/>
                  <a:pt x="264361" y="77326"/>
                </a:cubicBezTo>
                <a:close/>
                <a:moveTo>
                  <a:pt x="454390" y="43166"/>
                </a:moveTo>
                <a:cubicBezTo>
                  <a:pt x="435729" y="43166"/>
                  <a:pt x="420800" y="58072"/>
                  <a:pt x="420800" y="76705"/>
                </a:cubicBezTo>
                <a:cubicBezTo>
                  <a:pt x="420800" y="95182"/>
                  <a:pt x="435729" y="110243"/>
                  <a:pt x="454390" y="110243"/>
                </a:cubicBezTo>
                <a:cubicBezTo>
                  <a:pt x="472895" y="110243"/>
                  <a:pt x="487979" y="95182"/>
                  <a:pt x="487979" y="76705"/>
                </a:cubicBezTo>
                <a:cubicBezTo>
                  <a:pt x="487979" y="58072"/>
                  <a:pt x="472895" y="43166"/>
                  <a:pt x="454390" y="43166"/>
                </a:cubicBezTo>
                <a:close/>
                <a:moveTo>
                  <a:pt x="65313" y="43166"/>
                </a:moveTo>
                <a:cubicBezTo>
                  <a:pt x="46652" y="43166"/>
                  <a:pt x="31723" y="58072"/>
                  <a:pt x="31723" y="76705"/>
                </a:cubicBezTo>
                <a:cubicBezTo>
                  <a:pt x="31723" y="95182"/>
                  <a:pt x="46652" y="110243"/>
                  <a:pt x="65313" y="110243"/>
                </a:cubicBezTo>
                <a:cubicBezTo>
                  <a:pt x="83818" y="110243"/>
                  <a:pt x="98902" y="95182"/>
                  <a:pt x="98902" y="76705"/>
                </a:cubicBezTo>
                <a:cubicBezTo>
                  <a:pt x="98902" y="58072"/>
                  <a:pt x="83818" y="43166"/>
                  <a:pt x="65313" y="43166"/>
                </a:cubicBezTo>
                <a:close/>
                <a:moveTo>
                  <a:pt x="51784" y="0"/>
                </a:moveTo>
                <a:lnTo>
                  <a:pt x="466519" y="0"/>
                </a:lnTo>
                <a:cubicBezTo>
                  <a:pt x="495133" y="0"/>
                  <a:pt x="518303" y="23135"/>
                  <a:pt x="518303" y="51706"/>
                </a:cubicBezTo>
                <a:lnTo>
                  <a:pt x="518303" y="554790"/>
                </a:lnTo>
                <a:cubicBezTo>
                  <a:pt x="518303" y="583360"/>
                  <a:pt x="495133" y="606651"/>
                  <a:pt x="466519" y="606651"/>
                </a:cubicBezTo>
                <a:lnTo>
                  <a:pt x="51784" y="606651"/>
                </a:lnTo>
                <a:cubicBezTo>
                  <a:pt x="23170" y="606651"/>
                  <a:pt x="0" y="583360"/>
                  <a:pt x="0" y="554790"/>
                </a:cubicBezTo>
                <a:lnTo>
                  <a:pt x="0" y="51706"/>
                </a:lnTo>
                <a:cubicBezTo>
                  <a:pt x="0" y="23135"/>
                  <a:pt x="23170" y="0"/>
                  <a:pt x="517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server_30454"/>
          <p:cNvSpPr>
            <a:spLocks noChangeAspect="1"/>
          </p:cNvSpPr>
          <p:nvPr/>
        </p:nvSpPr>
        <p:spPr bwMode="auto">
          <a:xfrm>
            <a:off x="5506732" y="1205493"/>
            <a:ext cx="609685" cy="60589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  <a:gd name="connsiteX161" fmla="*/ 325000 h 606722"/>
              <a:gd name="connsiteY161" fmla="*/ 325000 h 606722"/>
              <a:gd name="connsiteX162" fmla="*/ 325000 h 606722"/>
              <a:gd name="connsiteY162" fmla="*/ 325000 h 606722"/>
              <a:gd name="connsiteX163" fmla="*/ 325000 h 606722"/>
              <a:gd name="connsiteY163" fmla="*/ 325000 h 606722"/>
              <a:gd name="connsiteX164" fmla="*/ 325000 h 606722"/>
              <a:gd name="connsiteY164" fmla="*/ 325000 h 606722"/>
              <a:gd name="connsiteX165" fmla="*/ 325000 h 606722"/>
              <a:gd name="connsiteY165" fmla="*/ 325000 h 606722"/>
              <a:gd name="connsiteX166" fmla="*/ 325000 h 606722"/>
              <a:gd name="connsiteY166" fmla="*/ 325000 h 606722"/>
              <a:gd name="connsiteX167" fmla="*/ 325000 h 606722"/>
              <a:gd name="connsiteY167" fmla="*/ 325000 h 606722"/>
              <a:gd name="connsiteX168" fmla="*/ 325000 h 606722"/>
              <a:gd name="connsiteY168" fmla="*/ 325000 h 606722"/>
              <a:gd name="connsiteX169" fmla="*/ 325000 h 606722"/>
              <a:gd name="connsiteY169" fmla="*/ 325000 h 606722"/>
              <a:gd name="connsiteX170" fmla="*/ 325000 h 606722"/>
              <a:gd name="connsiteY170" fmla="*/ 325000 h 606722"/>
              <a:gd name="connsiteX171" fmla="*/ 325000 h 606722"/>
              <a:gd name="connsiteY171" fmla="*/ 325000 h 606722"/>
              <a:gd name="connsiteX172" fmla="*/ 325000 h 606722"/>
              <a:gd name="connsiteY172" fmla="*/ 325000 h 606722"/>
              <a:gd name="connsiteX173" fmla="*/ 325000 h 606722"/>
              <a:gd name="connsiteY173" fmla="*/ 325000 h 606722"/>
              <a:gd name="connsiteX174" fmla="*/ 325000 h 606722"/>
              <a:gd name="connsiteY174" fmla="*/ 325000 h 606722"/>
              <a:gd name="connsiteX175" fmla="*/ 325000 h 606722"/>
              <a:gd name="connsiteY175" fmla="*/ 325000 h 606722"/>
              <a:gd name="connsiteX176" fmla="*/ 325000 h 606722"/>
              <a:gd name="connsiteY176" fmla="*/ 325000 h 606722"/>
              <a:gd name="connsiteX177" fmla="*/ 325000 h 606722"/>
              <a:gd name="connsiteY177" fmla="*/ 325000 h 606722"/>
              <a:gd name="connsiteX178" fmla="*/ 325000 h 606722"/>
              <a:gd name="connsiteY178" fmla="*/ 325000 h 606722"/>
              <a:gd name="connsiteX179" fmla="*/ 325000 h 606722"/>
              <a:gd name="connsiteY179" fmla="*/ 325000 h 606722"/>
              <a:gd name="connsiteX180" fmla="*/ 325000 h 606722"/>
              <a:gd name="connsiteY180" fmla="*/ 325000 h 606722"/>
              <a:gd name="connsiteX181" fmla="*/ 325000 h 606722"/>
              <a:gd name="connsiteY181" fmla="*/ 325000 h 606722"/>
              <a:gd name="connsiteX182" fmla="*/ 325000 h 606722"/>
              <a:gd name="connsiteY182" fmla="*/ 325000 h 606722"/>
              <a:gd name="connsiteX183" fmla="*/ 325000 h 606722"/>
              <a:gd name="connsiteY183" fmla="*/ 325000 h 606722"/>
              <a:gd name="connsiteX184" fmla="*/ 325000 h 606722"/>
              <a:gd name="connsiteY184" fmla="*/ 325000 h 606722"/>
              <a:gd name="connsiteX185" fmla="*/ 325000 h 606722"/>
              <a:gd name="connsiteY185" fmla="*/ 325000 h 606722"/>
              <a:gd name="connsiteX186" fmla="*/ 325000 h 606722"/>
              <a:gd name="connsiteY186" fmla="*/ 325000 h 606722"/>
              <a:gd name="connsiteX187" fmla="*/ 325000 h 606722"/>
              <a:gd name="connsiteY187" fmla="*/ 325000 h 606722"/>
              <a:gd name="connsiteX188" fmla="*/ 325000 h 606722"/>
              <a:gd name="connsiteY188" fmla="*/ 325000 h 606722"/>
              <a:gd name="connsiteX189" fmla="*/ 325000 h 606722"/>
              <a:gd name="connsiteY189" fmla="*/ 325000 h 606722"/>
              <a:gd name="connsiteX190" fmla="*/ 325000 h 606722"/>
              <a:gd name="connsiteY190" fmla="*/ 325000 h 606722"/>
              <a:gd name="connsiteX191" fmla="*/ 325000 h 606722"/>
              <a:gd name="connsiteY191" fmla="*/ 325000 h 606722"/>
              <a:gd name="connsiteX192" fmla="*/ 325000 h 606722"/>
              <a:gd name="connsiteY192" fmla="*/ 325000 h 606722"/>
              <a:gd name="connsiteX193" fmla="*/ 325000 h 606722"/>
              <a:gd name="connsiteY193" fmla="*/ 325000 h 606722"/>
              <a:gd name="connsiteX194" fmla="*/ 325000 h 606722"/>
              <a:gd name="connsiteY194" fmla="*/ 325000 h 606722"/>
              <a:gd name="connsiteX195" fmla="*/ 325000 h 606722"/>
              <a:gd name="connsiteY195" fmla="*/ 325000 h 606722"/>
              <a:gd name="connsiteX196" fmla="*/ 325000 h 606722"/>
              <a:gd name="connsiteY196" fmla="*/ 325000 h 606722"/>
              <a:gd name="connsiteX197" fmla="*/ 325000 h 606722"/>
              <a:gd name="connsiteY197" fmla="*/ 325000 h 606722"/>
              <a:gd name="connsiteX198" fmla="*/ 325000 h 606722"/>
              <a:gd name="connsiteY198" fmla="*/ 325000 h 606722"/>
              <a:gd name="connsiteX199" fmla="*/ 325000 h 606722"/>
              <a:gd name="connsiteY199" fmla="*/ 325000 h 606722"/>
              <a:gd name="connsiteX200" fmla="*/ 325000 h 606722"/>
              <a:gd name="connsiteY200" fmla="*/ 325000 h 606722"/>
              <a:gd name="connsiteX201" fmla="*/ 325000 h 606722"/>
              <a:gd name="connsiteY201" fmla="*/ 325000 h 606722"/>
              <a:gd name="connsiteX202" fmla="*/ 325000 h 606722"/>
              <a:gd name="connsiteY202" fmla="*/ 325000 h 606722"/>
              <a:gd name="connsiteX203" fmla="*/ 325000 h 606722"/>
              <a:gd name="connsiteY203" fmla="*/ 325000 h 606722"/>
              <a:gd name="connsiteX204" fmla="*/ 325000 h 606722"/>
              <a:gd name="connsiteY204" fmla="*/ 325000 h 606722"/>
              <a:gd name="connsiteX205" fmla="*/ 325000 h 606722"/>
              <a:gd name="connsiteY205" fmla="*/ 325000 h 606722"/>
              <a:gd name="connsiteX206" fmla="*/ 325000 h 606722"/>
              <a:gd name="connsiteY206" fmla="*/ 325000 h 606722"/>
              <a:gd name="connsiteX207" fmla="*/ 325000 h 606722"/>
              <a:gd name="connsiteY207" fmla="*/ 325000 h 606722"/>
              <a:gd name="connsiteX208" fmla="*/ 325000 h 606722"/>
              <a:gd name="connsiteY208" fmla="*/ 325000 h 606722"/>
              <a:gd name="connsiteX209" fmla="*/ 325000 h 606722"/>
              <a:gd name="connsiteY209" fmla="*/ 325000 h 606722"/>
              <a:gd name="connsiteX210" fmla="*/ 325000 h 606722"/>
              <a:gd name="connsiteY210" fmla="*/ 325000 h 606722"/>
              <a:gd name="connsiteX211" fmla="*/ 325000 h 606722"/>
              <a:gd name="connsiteY211" fmla="*/ 325000 h 606722"/>
              <a:gd name="connsiteX212" fmla="*/ 325000 h 606722"/>
              <a:gd name="connsiteY212" fmla="*/ 325000 h 606722"/>
              <a:gd name="connsiteX213" fmla="*/ 325000 h 606722"/>
              <a:gd name="connsiteY213" fmla="*/ 325000 h 606722"/>
              <a:gd name="connsiteX214" fmla="*/ 325000 h 606722"/>
              <a:gd name="connsiteY214" fmla="*/ 325000 h 606722"/>
              <a:gd name="connsiteX215" fmla="*/ 325000 h 606722"/>
              <a:gd name="connsiteY215" fmla="*/ 325000 h 606722"/>
              <a:gd name="connsiteX216" fmla="*/ 325000 h 606722"/>
              <a:gd name="connsiteY216" fmla="*/ 325000 h 606722"/>
              <a:gd name="connsiteX217" fmla="*/ 325000 h 606722"/>
              <a:gd name="connsiteY217" fmla="*/ 325000 h 606722"/>
              <a:gd name="connsiteX218" fmla="*/ 325000 h 606722"/>
              <a:gd name="connsiteY218" fmla="*/ 325000 h 606722"/>
              <a:gd name="connsiteX219" fmla="*/ 325000 h 606722"/>
              <a:gd name="connsiteY219" fmla="*/ 325000 h 606722"/>
              <a:gd name="connsiteX220" fmla="*/ 325000 h 606722"/>
              <a:gd name="connsiteY220" fmla="*/ 325000 h 606722"/>
              <a:gd name="connsiteX221" fmla="*/ 325000 h 606722"/>
              <a:gd name="connsiteY221" fmla="*/ 325000 h 606722"/>
              <a:gd name="connsiteX222" fmla="*/ 325000 h 606722"/>
              <a:gd name="connsiteY222" fmla="*/ 325000 h 606722"/>
              <a:gd name="connsiteX223" fmla="*/ 325000 h 606722"/>
              <a:gd name="connsiteY223" fmla="*/ 325000 h 606722"/>
              <a:gd name="connsiteX224" fmla="*/ 325000 h 606722"/>
              <a:gd name="connsiteY224" fmla="*/ 325000 h 606722"/>
              <a:gd name="connsiteX225" fmla="*/ 325000 h 606722"/>
              <a:gd name="connsiteY225" fmla="*/ 325000 h 606722"/>
              <a:gd name="connsiteX226" fmla="*/ 325000 h 606722"/>
              <a:gd name="connsiteY226" fmla="*/ 325000 h 606722"/>
              <a:gd name="connsiteX227" fmla="*/ 325000 h 606722"/>
              <a:gd name="connsiteY227" fmla="*/ 325000 h 606722"/>
              <a:gd name="connsiteX228" fmla="*/ 325000 h 606722"/>
              <a:gd name="connsiteY228" fmla="*/ 325000 h 606722"/>
              <a:gd name="connsiteX229" fmla="*/ 325000 h 606722"/>
              <a:gd name="connsiteY229" fmla="*/ 325000 h 606722"/>
              <a:gd name="connsiteX230" fmla="*/ 325000 h 606722"/>
              <a:gd name="connsiteY230" fmla="*/ 325000 h 606722"/>
              <a:gd name="connsiteX231" fmla="*/ 325000 h 606722"/>
              <a:gd name="connsiteY231" fmla="*/ 325000 h 606722"/>
              <a:gd name="connsiteX232" fmla="*/ 325000 h 606722"/>
              <a:gd name="connsiteY232" fmla="*/ 325000 h 606722"/>
              <a:gd name="connsiteX233" fmla="*/ 325000 h 606722"/>
              <a:gd name="connsiteY233" fmla="*/ 325000 h 606722"/>
              <a:gd name="connsiteX234" fmla="*/ 325000 h 606722"/>
              <a:gd name="connsiteY234" fmla="*/ 325000 h 606722"/>
              <a:gd name="connsiteX235" fmla="*/ 325000 h 606722"/>
              <a:gd name="connsiteY235" fmla="*/ 325000 h 606722"/>
              <a:gd name="connsiteX236" fmla="*/ 325000 h 606722"/>
              <a:gd name="connsiteY236" fmla="*/ 325000 h 606722"/>
              <a:gd name="connsiteX237" fmla="*/ 325000 h 606722"/>
              <a:gd name="connsiteY237" fmla="*/ 325000 h 606722"/>
              <a:gd name="connsiteX238" fmla="*/ 325000 h 606722"/>
              <a:gd name="connsiteY238" fmla="*/ 325000 h 606722"/>
              <a:gd name="connsiteX239" fmla="*/ 325000 h 606722"/>
              <a:gd name="connsiteY239" fmla="*/ 325000 h 606722"/>
              <a:gd name="connsiteX240" fmla="*/ 325000 h 606722"/>
              <a:gd name="connsiteY240" fmla="*/ 325000 h 606722"/>
              <a:gd name="connsiteX241" fmla="*/ 325000 h 606722"/>
              <a:gd name="connsiteY241" fmla="*/ 325000 h 606722"/>
              <a:gd name="connsiteX242" fmla="*/ 325000 h 606722"/>
              <a:gd name="connsiteY242" fmla="*/ 325000 h 606722"/>
              <a:gd name="connsiteX243" fmla="*/ 325000 h 606722"/>
              <a:gd name="connsiteY243" fmla="*/ 325000 h 606722"/>
              <a:gd name="connsiteX244" fmla="*/ 325000 h 606722"/>
              <a:gd name="connsiteY244" fmla="*/ 325000 h 606722"/>
              <a:gd name="connsiteX245" fmla="*/ 325000 h 606722"/>
              <a:gd name="connsiteY245" fmla="*/ 325000 h 606722"/>
              <a:gd name="connsiteX246" fmla="*/ 325000 h 606722"/>
              <a:gd name="connsiteY246" fmla="*/ 325000 h 606722"/>
              <a:gd name="connsiteX247" fmla="*/ 325000 h 606722"/>
              <a:gd name="connsiteY247" fmla="*/ 325000 h 606722"/>
              <a:gd name="connsiteX248" fmla="*/ 325000 h 606722"/>
              <a:gd name="connsiteY248" fmla="*/ 325000 h 606722"/>
              <a:gd name="connsiteX249" fmla="*/ 325000 h 606722"/>
              <a:gd name="connsiteY249" fmla="*/ 325000 h 606722"/>
              <a:gd name="connsiteX250" fmla="*/ 325000 h 606722"/>
              <a:gd name="connsiteY250" fmla="*/ 325000 h 606722"/>
              <a:gd name="connsiteX251" fmla="*/ 325000 h 606722"/>
              <a:gd name="connsiteY251" fmla="*/ 325000 h 606722"/>
              <a:gd name="connsiteX252" fmla="*/ 325000 h 606722"/>
              <a:gd name="connsiteY252" fmla="*/ 325000 h 606722"/>
              <a:gd name="connsiteX253" fmla="*/ 325000 h 606722"/>
              <a:gd name="connsiteY253" fmla="*/ 325000 h 606722"/>
              <a:gd name="connsiteX254" fmla="*/ 325000 h 606722"/>
              <a:gd name="connsiteY254" fmla="*/ 325000 h 606722"/>
              <a:gd name="connsiteX255" fmla="*/ 325000 h 606722"/>
              <a:gd name="connsiteY255" fmla="*/ 325000 h 606722"/>
              <a:gd name="connsiteX256" fmla="*/ 325000 h 606722"/>
              <a:gd name="connsiteY256" fmla="*/ 325000 h 606722"/>
              <a:gd name="connsiteX257" fmla="*/ 325000 h 606722"/>
              <a:gd name="connsiteY257" fmla="*/ 325000 h 606722"/>
              <a:gd name="connsiteX258" fmla="*/ 325000 h 606722"/>
              <a:gd name="connsiteY258" fmla="*/ 325000 h 606722"/>
              <a:gd name="connsiteX259" fmla="*/ 325000 h 606722"/>
              <a:gd name="connsiteY259" fmla="*/ 325000 h 606722"/>
              <a:gd name="connsiteX260" fmla="*/ 325000 h 606722"/>
              <a:gd name="connsiteY260" fmla="*/ 325000 h 606722"/>
              <a:gd name="connsiteX261" fmla="*/ 325000 h 606722"/>
              <a:gd name="connsiteY261" fmla="*/ 325000 h 606722"/>
              <a:gd name="connsiteX262" fmla="*/ 325000 h 606722"/>
              <a:gd name="connsiteY262" fmla="*/ 325000 h 606722"/>
              <a:gd name="connsiteX263" fmla="*/ 325000 h 606722"/>
              <a:gd name="connsiteY263" fmla="*/ 325000 h 606722"/>
              <a:gd name="connsiteX264" fmla="*/ 325000 h 606722"/>
              <a:gd name="connsiteY264" fmla="*/ 325000 h 606722"/>
              <a:gd name="connsiteX265" fmla="*/ 325000 h 606722"/>
              <a:gd name="connsiteY265" fmla="*/ 325000 h 606722"/>
              <a:gd name="connsiteX266" fmla="*/ 325000 h 606722"/>
              <a:gd name="connsiteY266" fmla="*/ 325000 h 606722"/>
              <a:gd name="connsiteX267" fmla="*/ 325000 h 606722"/>
              <a:gd name="connsiteY267" fmla="*/ 325000 h 606722"/>
              <a:gd name="connsiteX268" fmla="*/ 325000 h 606722"/>
              <a:gd name="connsiteY268" fmla="*/ 325000 h 606722"/>
              <a:gd name="connsiteX269" fmla="*/ 325000 h 606722"/>
              <a:gd name="connsiteY269" fmla="*/ 325000 h 606722"/>
              <a:gd name="connsiteX270" fmla="*/ 325000 h 606722"/>
              <a:gd name="connsiteY270" fmla="*/ 325000 h 606722"/>
              <a:gd name="connsiteX271" fmla="*/ 325000 h 606722"/>
              <a:gd name="connsiteY271" fmla="*/ 325000 h 606722"/>
              <a:gd name="connsiteX272" fmla="*/ 325000 h 606722"/>
              <a:gd name="connsiteY272" fmla="*/ 325000 h 606722"/>
              <a:gd name="connsiteX273" fmla="*/ 325000 h 606722"/>
              <a:gd name="connsiteY273" fmla="*/ 325000 h 606722"/>
              <a:gd name="connsiteX274" fmla="*/ 325000 h 606722"/>
              <a:gd name="connsiteY274" fmla="*/ 325000 h 606722"/>
              <a:gd name="connsiteX275" fmla="*/ 325000 h 606722"/>
              <a:gd name="connsiteY275" fmla="*/ 325000 h 606722"/>
              <a:gd name="connsiteX276" fmla="*/ 325000 h 606722"/>
              <a:gd name="connsiteY276" fmla="*/ 325000 h 606722"/>
              <a:gd name="connsiteX277" fmla="*/ 325000 h 606722"/>
              <a:gd name="connsiteY277" fmla="*/ 325000 h 606722"/>
              <a:gd name="connsiteX278" fmla="*/ 325000 h 606722"/>
              <a:gd name="connsiteY278" fmla="*/ 325000 h 606722"/>
              <a:gd name="connsiteX279" fmla="*/ 325000 h 606722"/>
              <a:gd name="connsiteY279" fmla="*/ 325000 h 606722"/>
              <a:gd name="connsiteX280" fmla="*/ 325000 h 606722"/>
              <a:gd name="connsiteY280" fmla="*/ 325000 h 606722"/>
              <a:gd name="connsiteX281" fmla="*/ 325000 h 606722"/>
              <a:gd name="connsiteY281" fmla="*/ 325000 h 606722"/>
              <a:gd name="connsiteX282" fmla="*/ 325000 h 606722"/>
              <a:gd name="connsiteY282" fmla="*/ 325000 h 606722"/>
              <a:gd name="connsiteX283" fmla="*/ 325000 h 606722"/>
              <a:gd name="connsiteY283" fmla="*/ 325000 h 606722"/>
              <a:gd name="connsiteX284" fmla="*/ 325000 h 606722"/>
              <a:gd name="connsiteY284" fmla="*/ 325000 h 606722"/>
              <a:gd name="connsiteX285" fmla="*/ 325000 h 606722"/>
              <a:gd name="connsiteY285" fmla="*/ 325000 h 606722"/>
              <a:gd name="connsiteX286" fmla="*/ 325000 h 606722"/>
              <a:gd name="connsiteY286" fmla="*/ 325000 h 606722"/>
              <a:gd name="connsiteX287" fmla="*/ 325000 h 606722"/>
              <a:gd name="connsiteY287" fmla="*/ 325000 h 606722"/>
              <a:gd name="connsiteX288" fmla="*/ 325000 h 606722"/>
              <a:gd name="connsiteY288" fmla="*/ 325000 h 606722"/>
              <a:gd name="connsiteX289" fmla="*/ 325000 h 606722"/>
              <a:gd name="connsiteY289" fmla="*/ 325000 h 606722"/>
              <a:gd name="connsiteX290" fmla="*/ 325000 h 606722"/>
              <a:gd name="connsiteY290" fmla="*/ 325000 h 606722"/>
              <a:gd name="connsiteX291" fmla="*/ 325000 h 606722"/>
              <a:gd name="connsiteY291" fmla="*/ 325000 h 606722"/>
              <a:gd name="connsiteX292" fmla="*/ 325000 h 606722"/>
              <a:gd name="connsiteY292" fmla="*/ 325000 h 606722"/>
              <a:gd name="connsiteX293" fmla="*/ 325000 h 606722"/>
              <a:gd name="connsiteY293" fmla="*/ 325000 h 606722"/>
              <a:gd name="connsiteX294" fmla="*/ 325000 h 606722"/>
              <a:gd name="connsiteY294" fmla="*/ 325000 h 606722"/>
              <a:gd name="connsiteX295" fmla="*/ 325000 h 606722"/>
              <a:gd name="connsiteY295" fmla="*/ 325000 h 606722"/>
              <a:gd name="connsiteX296" fmla="*/ 325000 h 606722"/>
              <a:gd name="connsiteY296" fmla="*/ 325000 h 606722"/>
              <a:gd name="connsiteX297" fmla="*/ 325000 h 606722"/>
              <a:gd name="connsiteY297" fmla="*/ 325000 h 606722"/>
              <a:gd name="connsiteX298" fmla="*/ 325000 h 606722"/>
              <a:gd name="connsiteY298" fmla="*/ 325000 h 606722"/>
              <a:gd name="connsiteX299" fmla="*/ 325000 h 606722"/>
              <a:gd name="connsiteY299" fmla="*/ 325000 h 606722"/>
              <a:gd name="connsiteX300" fmla="*/ 325000 h 606722"/>
              <a:gd name="connsiteY300" fmla="*/ 325000 h 606722"/>
              <a:gd name="connsiteX301" fmla="*/ 325000 h 606722"/>
              <a:gd name="connsiteY301" fmla="*/ 325000 h 606722"/>
              <a:gd name="connsiteX302" fmla="*/ 325000 h 606722"/>
              <a:gd name="connsiteY302" fmla="*/ 325000 h 606722"/>
              <a:gd name="connsiteX303" fmla="*/ 325000 h 606722"/>
              <a:gd name="connsiteY303" fmla="*/ 325000 h 606722"/>
              <a:gd name="connsiteX304" fmla="*/ 325000 h 606722"/>
              <a:gd name="connsiteY304" fmla="*/ 325000 h 606722"/>
              <a:gd name="connsiteX305" fmla="*/ 325000 h 606722"/>
              <a:gd name="connsiteY305" fmla="*/ 325000 h 606722"/>
              <a:gd name="connsiteX306" fmla="*/ 325000 h 606722"/>
              <a:gd name="connsiteY306" fmla="*/ 325000 h 606722"/>
              <a:gd name="connsiteX307" fmla="*/ 325000 h 606722"/>
              <a:gd name="connsiteY307" fmla="*/ 325000 h 606722"/>
              <a:gd name="connsiteX308" fmla="*/ 325000 h 606722"/>
              <a:gd name="connsiteY308" fmla="*/ 325000 h 606722"/>
              <a:gd name="connsiteX309" fmla="*/ 325000 h 606722"/>
              <a:gd name="connsiteY309" fmla="*/ 325000 h 606722"/>
              <a:gd name="connsiteX310" fmla="*/ 325000 h 606722"/>
              <a:gd name="connsiteY310" fmla="*/ 325000 h 606722"/>
              <a:gd name="connsiteX311" fmla="*/ 325000 h 606722"/>
              <a:gd name="connsiteY311" fmla="*/ 325000 h 606722"/>
              <a:gd name="connsiteX312" fmla="*/ 325000 h 606722"/>
              <a:gd name="connsiteY312" fmla="*/ 325000 h 606722"/>
              <a:gd name="connsiteX313" fmla="*/ 325000 h 606722"/>
              <a:gd name="connsiteY313" fmla="*/ 325000 h 606722"/>
              <a:gd name="connsiteX314" fmla="*/ 325000 h 606722"/>
              <a:gd name="connsiteY314" fmla="*/ 325000 h 606722"/>
              <a:gd name="connsiteX315" fmla="*/ 325000 h 606722"/>
              <a:gd name="connsiteY315" fmla="*/ 325000 h 606722"/>
              <a:gd name="connsiteX316" fmla="*/ 325000 h 606722"/>
              <a:gd name="connsiteY316" fmla="*/ 325000 h 606722"/>
              <a:gd name="connsiteX317" fmla="*/ 325000 h 606722"/>
              <a:gd name="connsiteY317" fmla="*/ 325000 h 606722"/>
              <a:gd name="connsiteX318" fmla="*/ 325000 h 606722"/>
              <a:gd name="connsiteY318" fmla="*/ 325000 h 606722"/>
              <a:gd name="connsiteX319" fmla="*/ 325000 h 606722"/>
              <a:gd name="connsiteY319" fmla="*/ 325000 h 606722"/>
              <a:gd name="connsiteX320" fmla="*/ 325000 h 606722"/>
              <a:gd name="connsiteY320" fmla="*/ 325000 h 606722"/>
              <a:gd name="connsiteX321" fmla="*/ 325000 h 606722"/>
              <a:gd name="connsiteY321" fmla="*/ 325000 h 606722"/>
              <a:gd name="connsiteX322" fmla="*/ 325000 h 606722"/>
              <a:gd name="connsiteY322" fmla="*/ 325000 h 606722"/>
              <a:gd name="connsiteX323" fmla="*/ 325000 h 606722"/>
              <a:gd name="connsiteY323" fmla="*/ 325000 h 606722"/>
              <a:gd name="connsiteX324" fmla="*/ 325000 h 606722"/>
              <a:gd name="connsiteY324" fmla="*/ 325000 h 606722"/>
              <a:gd name="connsiteX325" fmla="*/ 325000 h 606722"/>
              <a:gd name="connsiteY325" fmla="*/ 325000 h 606722"/>
              <a:gd name="connsiteX326" fmla="*/ 325000 h 606722"/>
              <a:gd name="connsiteY326" fmla="*/ 325000 h 606722"/>
              <a:gd name="connsiteX327" fmla="*/ 325000 h 606722"/>
              <a:gd name="connsiteY327" fmla="*/ 325000 h 606722"/>
              <a:gd name="connsiteX328" fmla="*/ 325000 h 606722"/>
              <a:gd name="connsiteY328" fmla="*/ 325000 h 606722"/>
              <a:gd name="connsiteX329" fmla="*/ 325000 h 606722"/>
              <a:gd name="connsiteY329" fmla="*/ 325000 h 606722"/>
              <a:gd name="connsiteX330" fmla="*/ 325000 h 606722"/>
              <a:gd name="connsiteY330" fmla="*/ 325000 h 606722"/>
              <a:gd name="connsiteX331" fmla="*/ 325000 h 606722"/>
              <a:gd name="connsiteY331" fmla="*/ 325000 h 606722"/>
              <a:gd name="connsiteX332" fmla="*/ 325000 h 606722"/>
              <a:gd name="connsiteY332" fmla="*/ 325000 h 606722"/>
              <a:gd name="connsiteX333" fmla="*/ 325000 h 606722"/>
              <a:gd name="connsiteY333" fmla="*/ 325000 h 606722"/>
              <a:gd name="connsiteX334" fmla="*/ 325000 h 606722"/>
              <a:gd name="connsiteY334" fmla="*/ 325000 h 606722"/>
              <a:gd name="connsiteX335" fmla="*/ 325000 h 606722"/>
              <a:gd name="connsiteY335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07614" h="603837">
                <a:moveTo>
                  <a:pt x="243046" y="473360"/>
                </a:moveTo>
                <a:lnTo>
                  <a:pt x="243046" y="531771"/>
                </a:lnTo>
                <a:cubicBezTo>
                  <a:pt x="243805" y="532530"/>
                  <a:pt x="243805" y="534047"/>
                  <a:pt x="244565" y="535564"/>
                </a:cubicBezTo>
                <a:cubicBezTo>
                  <a:pt x="244565" y="536323"/>
                  <a:pt x="245324" y="536323"/>
                  <a:pt x="245324" y="537081"/>
                </a:cubicBezTo>
                <a:cubicBezTo>
                  <a:pt x="252919" y="550736"/>
                  <a:pt x="281021" y="566666"/>
                  <a:pt x="331150" y="576528"/>
                </a:cubicBezTo>
                <a:cubicBezTo>
                  <a:pt x="355454" y="581079"/>
                  <a:pt x="384316" y="584114"/>
                  <a:pt x="415456" y="584114"/>
                </a:cubicBezTo>
                <a:cubicBezTo>
                  <a:pt x="512674" y="584114"/>
                  <a:pt x="583309" y="556805"/>
                  <a:pt x="587107" y="531771"/>
                </a:cubicBezTo>
                <a:cubicBezTo>
                  <a:pt x="587107" y="531012"/>
                  <a:pt x="587107" y="531012"/>
                  <a:pt x="587107" y="531012"/>
                </a:cubicBezTo>
                <a:lnTo>
                  <a:pt x="587107" y="473360"/>
                </a:lnTo>
                <a:cubicBezTo>
                  <a:pt x="587107" y="473360"/>
                  <a:pt x="586348" y="474118"/>
                  <a:pt x="585588" y="474118"/>
                </a:cubicBezTo>
                <a:cubicBezTo>
                  <a:pt x="584828" y="474877"/>
                  <a:pt x="583309" y="476394"/>
                  <a:pt x="581790" y="477153"/>
                </a:cubicBezTo>
                <a:cubicBezTo>
                  <a:pt x="581031" y="477911"/>
                  <a:pt x="579512" y="478670"/>
                  <a:pt x="578752" y="479428"/>
                </a:cubicBezTo>
                <a:cubicBezTo>
                  <a:pt x="557486" y="492324"/>
                  <a:pt x="525586" y="502186"/>
                  <a:pt x="490648" y="507496"/>
                </a:cubicBezTo>
                <a:cubicBezTo>
                  <a:pt x="490648" y="507496"/>
                  <a:pt x="490648" y="507496"/>
                  <a:pt x="489889" y="507496"/>
                </a:cubicBezTo>
                <a:cubicBezTo>
                  <a:pt x="480015" y="509013"/>
                  <a:pt x="468622" y="510531"/>
                  <a:pt x="457989" y="511289"/>
                </a:cubicBezTo>
                <a:cubicBezTo>
                  <a:pt x="455710" y="511289"/>
                  <a:pt x="453432" y="511289"/>
                  <a:pt x="451153" y="512048"/>
                </a:cubicBezTo>
                <a:cubicBezTo>
                  <a:pt x="448875" y="512048"/>
                  <a:pt x="446596" y="512048"/>
                  <a:pt x="444318" y="512048"/>
                </a:cubicBezTo>
                <a:cubicBezTo>
                  <a:pt x="441280" y="512048"/>
                  <a:pt x="438242" y="512806"/>
                  <a:pt x="435204" y="512806"/>
                </a:cubicBezTo>
                <a:cubicBezTo>
                  <a:pt x="433684" y="512806"/>
                  <a:pt x="431406" y="512806"/>
                  <a:pt x="429887" y="512806"/>
                </a:cubicBezTo>
                <a:cubicBezTo>
                  <a:pt x="425330" y="512806"/>
                  <a:pt x="420013" y="512806"/>
                  <a:pt x="415456" y="512806"/>
                </a:cubicBezTo>
                <a:cubicBezTo>
                  <a:pt x="410139" y="512806"/>
                  <a:pt x="405582" y="512806"/>
                  <a:pt x="400266" y="512806"/>
                </a:cubicBezTo>
                <a:cubicBezTo>
                  <a:pt x="398747" y="512806"/>
                  <a:pt x="397228" y="512806"/>
                  <a:pt x="394949" y="512806"/>
                </a:cubicBezTo>
                <a:cubicBezTo>
                  <a:pt x="391911" y="512806"/>
                  <a:pt x="388873" y="512048"/>
                  <a:pt x="385835" y="512048"/>
                </a:cubicBezTo>
                <a:cubicBezTo>
                  <a:pt x="383556" y="512048"/>
                  <a:pt x="381278" y="512048"/>
                  <a:pt x="378999" y="512048"/>
                </a:cubicBezTo>
                <a:cubicBezTo>
                  <a:pt x="376721" y="511289"/>
                  <a:pt x="374442" y="511289"/>
                  <a:pt x="372164" y="511289"/>
                </a:cubicBezTo>
                <a:cubicBezTo>
                  <a:pt x="361530" y="510531"/>
                  <a:pt x="350897" y="509013"/>
                  <a:pt x="340264" y="507496"/>
                </a:cubicBezTo>
                <a:cubicBezTo>
                  <a:pt x="340264" y="507496"/>
                  <a:pt x="340264" y="507496"/>
                  <a:pt x="339504" y="507496"/>
                </a:cubicBezTo>
                <a:cubicBezTo>
                  <a:pt x="307605" y="502186"/>
                  <a:pt x="278743" y="493842"/>
                  <a:pt x="257476" y="482463"/>
                </a:cubicBezTo>
                <a:cubicBezTo>
                  <a:pt x="255198" y="481704"/>
                  <a:pt x="253679" y="480187"/>
                  <a:pt x="251400" y="479428"/>
                </a:cubicBezTo>
                <a:cubicBezTo>
                  <a:pt x="250641" y="478670"/>
                  <a:pt x="249122" y="477911"/>
                  <a:pt x="248362" y="477153"/>
                </a:cubicBezTo>
                <a:cubicBezTo>
                  <a:pt x="246843" y="476394"/>
                  <a:pt x="245324" y="474877"/>
                  <a:pt x="244565" y="474118"/>
                </a:cubicBezTo>
                <a:cubicBezTo>
                  <a:pt x="243805" y="474118"/>
                  <a:pt x="243805" y="473360"/>
                  <a:pt x="243046" y="473360"/>
                </a:cubicBezTo>
                <a:close/>
                <a:moveTo>
                  <a:pt x="106366" y="465071"/>
                </a:moveTo>
                <a:cubicBezTo>
                  <a:pt x="92696" y="465071"/>
                  <a:pt x="81304" y="476448"/>
                  <a:pt x="81304" y="490100"/>
                </a:cubicBezTo>
                <a:cubicBezTo>
                  <a:pt x="81304" y="504511"/>
                  <a:pt x="92696" y="515887"/>
                  <a:pt x="106366" y="515887"/>
                </a:cubicBezTo>
                <a:cubicBezTo>
                  <a:pt x="120036" y="515887"/>
                  <a:pt x="131428" y="504511"/>
                  <a:pt x="131428" y="490100"/>
                </a:cubicBezTo>
                <a:cubicBezTo>
                  <a:pt x="131428" y="476448"/>
                  <a:pt x="120036" y="465071"/>
                  <a:pt x="106366" y="465071"/>
                </a:cubicBezTo>
                <a:close/>
                <a:moveTo>
                  <a:pt x="106366" y="444593"/>
                </a:moveTo>
                <a:cubicBezTo>
                  <a:pt x="131428" y="444593"/>
                  <a:pt x="151934" y="465071"/>
                  <a:pt x="151934" y="490100"/>
                </a:cubicBezTo>
                <a:cubicBezTo>
                  <a:pt x="151934" y="515129"/>
                  <a:pt x="131428" y="535607"/>
                  <a:pt x="106366" y="535607"/>
                </a:cubicBezTo>
                <a:cubicBezTo>
                  <a:pt x="81304" y="535607"/>
                  <a:pt x="60798" y="515129"/>
                  <a:pt x="60798" y="490100"/>
                </a:cubicBezTo>
                <a:cubicBezTo>
                  <a:pt x="60798" y="465071"/>
                  <a:pt x="81304" y="444593"/>
                  <a:pt x="106366" y="444593"/>
                </a:cubicBezTo>
                <a:close/>
                <a:moveTo>
                  <a:pt x="46331" y="404328"/>
                </a:moveTo>
                <a:cubicBezTo>
                  <a:pt x="31900" y="404328"/>
                  <a:pt x="20507" y="416465"/>
                  <a:pt x="20507" y="430879"/>
                </a:cubicBezTo>
                <a:lnTo>
                  <a:pt x="20507" y="549977"/>
                </a:lnTo>
                <a:cubicBezTo>
                  <a:pt x="20507" y="564390"/>
                  <a:pt x="31900" y="576528"/>
                  <a:pt x="46331" y="576528"/>
                </a:cubicBezTo>
                <a:lnTo>
                  <a:pt x="262793" y="576528"/>
                </a:lnTo>
                <a:cubicBezTo>
                  <a:pt x="258236" y="574252"/>
                  <a:pt x="254438" y="571976"/>
                  <a:pt x="249881" y="568942"/>
                </a:cubicBezTo>
                <a:cubicBezTo>
                  <a:pt x="244565" y="565149"/>
                  <a:pt x="239248" y="561356"/>
                  <a:pt x="235450" y="557563"/>
                </a:cubicBezTo>
                <a:cubicBezTo>
                  <a:pt x="234691" y="556805"/>
                  <a:pt x="234691" y="556046"/>
                  <a:pt x="233931" y="555287"/>
                </a:cubicBezTo>
                <a:cubicBezTo>
                  <a:pt x="232412" y="553770"/>
                  <a:pt x="231653" y="553011"/>
                  <a:pt x="230134" y="551494"/>
                </a:cubicBezTo>
                <a:cubicBezTo>
                  <a:pt x="229374" y="549977"/>
                  <a:pt x="228615" y="548460"/>
                  <a:pt x="227855" y="546943"/>
                </a:cubicBezTo>
                <a:cubicBezTo>
                  <a:pt x="227096" y="546184"/>
                  <a:pt x="227096" y="545426"/>
                  <a:pt x="226336" y="544667"/>
                </a:cubicBezTo>
                <a:cubicBezTo>
                  <a:pt x="226336" y="543908"/>
                  <a:pt x="225577" y="543908"/>
                  <a:pt x="225577" y="543150"/>
                </a:cubicBezTo>
                <a:lnTo>
                  <a:pt x="222539" y="543150"/>
                </a:lnTo>
                <a:lnTo>
                  <a:pt x="222539" y="533288"/>
                </a:lnTo>
                <a:lnTo>
                  <a:pt x="222539" y="442257"/>
                </a:lnTo>
                <a:lnTo>
                  <a:pt x="222539" y="438465"/>
                </a:lnTo>
                <a:lnTo>
                  <a:pt x="222539" y="434672"/>
                </a:lnTo>
                <a:lnTo>
                  <a:pt x="222539" y="404328"/>
                </a:lnTo>
                <a:close/>
                <a:moveTo>
                  <a:pt x="243046" y="382329"/>
                </a:moveTo>
                <a:lnTo>
                  <a:pt x="243046" y="383846"/>
                </a:lnTo>
                <a:lnTo>
                  <a:pt x="243046" y="433913"/>
                </a:lnTo>
                <a:cubicBezTo>
                  <a:pt x="243046" y="434672"/>
                  <a:pt x="243046" y="435430"/>
                  <a:pt x="243046" y="436189"/>
                </a:cubicBezTo>
                <a:cubicBezTo>
                  <a:pt x="243046" y="436947"/>
                  <a:pt x="243046" y="436947"/>
                  <a:pt x="243046" y="437706"/>
                </a:cubicBezTo>
                <a:lnTo>
                  <a:pt x="243046" y="439223"/>
                </a:lnTo>
                <a:cubicBezTo>
                  <a:pt x="243046" y="439982"/>
                  <a:pt x="243046" y="440740"/>
                  <a:pt x="243805" y="441499"/>
                </a:cubicBezTo>
                <a:cubicBezTo>
                  <a:pt x="243805" y="443016"/>
                  <a:pt x="243805" y="443775"/>
                  <a:pt x="244565" y="444533"/>
                </a:cubicBezTo>
                <a:cubicBezTo>
                  <a:pt x="244565" y="445292"/>
                  <a:pt x="245324" y="446050"/>
                  <a:pt x="245324" y="446809"/>
                </a:cubicBezTo>
                <a:cubicBezTo>
                  <a:pt x="246084" y="447568"/>
                  <a:pt x="246843" y="448326"/>
                  <a:pt x="246843" y="449085"/>
                </a:cubicBezTo>
                <a:cubicBezTo>
                  <a:pt x="247603" y="449843"/>
                  <a:pt x="249122" y="451361"/>
                  <a:pt x="249881" y="452119"/>
                </a:cubicBezTo>
                <a:cubicBezTo>
                  <a:pt x="249881" y="452878"/>
                  <a:pt x="250641" y="452878"/>
                  <a:pt x="250641" y="453636"/>
                </a:cubicBezTo>
                <a:cubicBezTo>
                  <a:pt x="272667" y="474118"/>
                  <a:pt x="335707" y="493083"/>
                  <a:pt x="415456" y="493083"/>
                </a:cubicBezTo>
                <a:cubicBezTo>
                  <a:pt x="494446" y="493083"/>
                  <a:pt x="558245" y="474118"/>
                  <a:pt x="579512" y="453636"/>
                </a:cubicBezTo>
                <a:cubicBezTo>
                  <a:pt x="579512" y="452878"/>
                  <a:pt x="580271" y="452878"/>
                  <a:pt x="580271" y="452119"/>
                </a:cubicBezTo>
                <a:cubicBezTo>
                  <a:pt x="581790" y="451361"/>
                  <a:pt x="582550" y="449843"/>
                  <a:pt x="583309" y="449085"/>
                </a:cubicBezTo>
                <a:cubicBezTo>
                  <a:pt x="584069" y="448326"/>
                  <a:pt x="584069" y="447568"/>
                  <a:pt x="584828" y="446809"/>
                </a:cubicBezTo>
                <a:cubicBezTo>
                  <a:pt x="584828" y="446050"/>
                  <a:pt x="585588" y="445292"/>
                  <a:pt x="585588" y="444533"/>
                </a:cubicBezTo>
                <a:cubicBezTo>
                  <a:pt x="586348" y="443775"/>
                  <a:pt x="586348" y="443016"/>
                  <a:pt x="587107" y="441499"/>
                </a:cubicBezTo>
                <a:cubicBezTo>
                  <a:pt x="587107" y="440740"/>
                  <a:pt x="587107" y="439223"/>
                  <a:pt x="587107" y="438465"/>
                </a:cubicBezTo>
                <a:cubicBezTo>
                  <a:pt x="587107" y="437706"/>
                  <a:pt x="587107" y="436947"/>
                  <a:pt x="587107" y="436189"/>
                </a:cubicBezTo>
                <a:cubicBezTo>
                  <a:pt x="587107" y="434672"/>
                  <a:pt x="587107" y="433913"/>
                  <a:pt x="587107" y="432396"/>
                </a:cubicBezTo>
                <a:lnTo>
                  <a:pt x="587107" y="382329"/>
                </a:lnTo>
                <a:cubicBezTo>
                  <a:pt x="587107" y="382329"/>
                  <a:pt x="586348" y="383088"/>
                  <a:pt x="585588" y="383088"/>
                </a:cubicBezTo>
                <a:cubicBezTo>
                  <a:pt x="584828" y="383846"/>
                  <a:pt x="583309" y="385363"/>
                  <a:pt x="581790" y="386122"/>
                </a:cubicBezTo>
                <a:cubicBezTo>
                  <a:pt x="581031" y="386881"/>
                  <a:pt x="579512" y="387639"/>
                  <a:pt x="578752" y="388398"/>
                </a:cubicBezTo>
                <a:cubicBezTo>
                  <a:pt x="557486" y="401294"/>
                  <a:pt x="525586" y="411155"/>
                  <a:pt x="490648" y="416465"/>
                </a:cubicBezTo>
                <a:cubicBezTo>
                  <a:pt x="490648" y="416465"/>
                  <a:pt x="490648" y="416465"/>
                  <a:pt x="489889" y="416465"/>
                </a:cubicBezTo>
                <a:cubicBezTo>
                  <a:pt x="480015" y="417983"/>
                  <a:pt x="468622" y="419500"/>
                  <a:pt x="457989" y="420258"/>
                </a:cubicBezTo>
                <a:cubicBezTo>
                  <a:pt x="455710" y="420258"/>
                  <a:pt x="453432" y="420258"/>
                  <a:pt x="451153" y="421017"/>
                </a:cubicBezTo>
                <a:cubicBezTo>
                  <a:pt x="448875" y="421017"/>
                  <a:pt x="446596" y="421017"/>
                  <a:pt x="444318" y="421017"/>
                </a:cubicBezTo>
                <a:cubicBezTo>
                  <a:pt x="441280" y="421017"/>
                  <a:pt x="438242" y="421776"/>
                  <a:pt x="435204" y="421776"/>
                </a:cubicBezTo>
                <a:cubicBezTo>
                  <a:pt x="433684" y="421776"/>
                  <a:pt x="431406" y="421776"/>
                  <a:pt x="429887" y="421776"/>
                </a:cubicBezTo>
                <a:cubicBezTo>
                  <a:pt x="425330" y="421776"/>
                  <a:pt x="420013" y="421776"/>
                  <a:pt x="415456" y="421776"/>
                </a:cubicBezTo>
                <a:cubicBezTo>
                  <a:pt x="410139" y="421776"/>
                  <a:pt x="405582" y="421776"/>
                  <a:pt x="400266" y="421776"/>
                </a:cubicBezTo>
                <a:cubicBezTo>
                  <a:pt x="398747" y="421776"/>
                  <a:pt x="397228" y="421776"/>
                  <a:pt x="394949" y="421776"/>
                </a:cubicBezTo>
                <a:cubicBezTo>
                  <a:pt x="391911" y="421776"/>
                  <a:pt x="388873" y="421017"/>
                  <a:pt x="385835" y="421017"/>
                </a:cubicBezTo>
                <a:cubicBezTo>
                  <a:pt x="383556" y="421017"/>
                  <a:pt x="381278" y="421017"/>
                  <a:pt x="378999" y="421017"/>
                </a:cubicBezTo>
                <a:cubicBezTo>
                  <a:pt x="376721" y="420258"/>
                  <a:pt x="374442" y="420258"/>
                  <a:pt x="372164" y="420258"/>
                </a:cubicBezTo>
                <a:cubicBezTo>
                  <a:pt x="361530" y="419500"/>
                  <a:pt x="350897" y="417983"/>
                  <a:pt x="340264" y="416465"/>
                </a:cubicBezTo>
                <a:cubicBezTo>
                  <a:pt x="340264" y="416465"/>
                  <a:pt x="340264" y="416465"/>
                  <a:pt x="339504" y="416465"/>
                </a:cubicBezTo>
                <a:cubicBezTo>
                  <a:pt x="307605" y="411155"/>
                  <a:pt x="278743" y="402811"/>
                  <a:pt x="257476" y="391432"/>
                </a:cubicBezTo>
                <a:cubicBezTo>
                  <a:pt x="255198" y="390673"/>
                  <a:pt x="253679" y="389156"/>
                  <a:pt x="251400" y="388398"/>
                </a:cubicBezTo>
                <a:cubicBezTo>
                  <a:pt x="250641" y="387639"/>
                  <a:pt x="249122" y="386881"/>
                  <a:pt x="248362" y="386122"/>
                </a:cubicBezTo>
                <a:cubicBezTo>
                  <a:pt x="246843" y="385363"/>
                  <a:pt x="245324" y="383846"/>
                  <a:pt x="244565" y="383088"/>
                </a:cubicBezTo>
                <a:cubicBezTo>
                  <a:pt x="243805" y="383088"/>
                  <a:pt x="243805" y="382329"/>
                  <a:pt x="243046" y="382329"/>
                </a:cubicBezTo>
                <a:close/>
                <a:moveTo>
                  <a:pt x="243046" y="291298"/>
                </a:moveTo>
                <a:lnTo>
                  <a:pt x="243046" y="341365"/>
                </a:lnTo>
                <a:cubicBezTo>
                  <a:pt x="243046" y="342882"/>
                  <a:pt x="243805" y="343641"/>
                  <a:pt x="243046" y="345158"/>
                </a:cubicBezTo>
                <a:cubicBezTo>
                  <a:pt x="243046" y="345917"/>
                  <a:pt x="243046" y="346675"/>
                  <a:pt x="243046" y="347434"/>
                </a:cubicBezTo>
                <a:cubicBezTo>
                  <a:pt x="243046" y="348192"/>
                  <a:pt x="243046" y="349710"/>
                  <a:pt x="243805" y="350468"/>
                </a:cubicBezTo>
                <a:cubicBezTo>
                  <a:pt x="243805" y="351985"/>
                  <a:pt x="243805" y="352744"/>
                  <a:pt x="244565" y="353503"/>
                </a:cubicBezTo>
                <a:cubicBezTo>
                  <a:pt x="244565" y="354261"/>
                  <a:pt x="245324" y="355020"/>
                  <a:pt x="245324" y="355778"/>
                </a:cubicBezTo>
                <a:cubicBezTo>
                  <a:pt x="246084" y="356537"/>
                  <a:pt x="246843" y="357295"/>
                  <a:pt x="246843" y="358054"/>
                </a:cubicBezTo>
                <a:cubicBezTo>
                  <a:pt x="247603" y="358813"/>
                  <a:pt x="249122" y="360330"/>
                  <a:pt x="249881" y="361088"/>
                </a:cubicBezTo>
                <a:cubicBezTo>
                  <a:pt x="249881" y="361847"/>
                  <a:pt x="250641" y="361847"/>
                  <a:pt x="250641" y="362606"/>
                </a:cubicBezTo>
                <a:cubicBezTo>
                  <a:pt x="272667" y="383088"/>
                  <a:pt x="335707" y="402052"/>
                  <a:pt x="415456" y="402052"/>
                </a:cubicBezTo>
                <a:cubicBezTo>
                  <a:pt x="494446" y="402052"/>
                  <a:pt x="558245" y="383088"/>
                  <a:pt x="579512" y="362606"/>
                </a:cubicBezTo>
                <a:cubicBezTo>
                  <a:pt x="579512" y="361847"/>
                  <a:pt x="580271" y="361847"/>
                  <a:pt x="580271" y="361088"/>
                </a:cubicBezTo>
                <a:cubicBezTo>
                  <a:pt x="581790" y="360330"/>
                  <a:pt x="582550" y="358813"/>
                  <a:pt x="583309" y="358054"/>
                </a:cubicBezTo>
                <a:cubicBezTo>
                  <a:pt x="584069" y="357295"/>
                  <a:pt x="584069" y="356537"/>
                  <a:pt x="584828" y="355778"/>
                </a:cubicBezTo>
                <a:cubicBezTo>
                  <a:pt x="584828" y="355020"/>
                  <a:pt x="585588" y="354261"/>
                  <a:pt x="585588" y="353503"/>
                </a:cubicBezTo>
                <a:cubicBezTo>
                  <a:pt x="586348" y="352744"/>
                  <a:pt x="586348" y="351985"/>
                  <a:pt x="587107" y="350468"/>
                </a:cubicBezTo>
                <a:cubicBezTo>
                  <a:pt x="587107" y="349710"/>
                  <a:pt x="587107" y="348192"/>
                  <a:pt x="587107" y="347434"/>
                </a:cubicBezTo>
                <a:cubicBezTo>
                  <a:pt x="587107" y="346675"/>
                  <a:pt x="587107" y="345917"/>
                  <a:pt x="587107" y="345158"/>
                </a:cubicBezTo>
                <a:cubicBezTo>
                  <a:pt x="587107" y="343641"/>
                  <a:pt x="587107" y="342882"/>
                  <a:pt x="587107" y="341365"/>
                </a:cubicBezTo>
                <a:lnTo>
                  <a:pt x="587107" y="291298"/>
                </a:lnTo>
                <a:cubicBezTo>
                  <a:pt x="584828" y="292815"/>
                  <a:pt x="583309" y="294333"/>
                  <a:pt x="581031" y="295850"/>
                </a:cubicBezTo>
                <a:cubicBezTo>
                  <a:pt x="580271" y="295850"/>
                  <a:pt x="580271" y="296608"/>
                  <a:pt x="579512" y="296608"/>
                </a:cubicBezTo>
                <a:cubicBezTo>
                  <a:pt x="577993" y="297367"/>
                  <a:pt x="575714" y="298884"/>
                  <a:pt x="574195" y="299643"/>
                </a:cubicBezTo>
                <a:cubicBezTo>
                  <a:pt x="573436" y="300401"/>
                  <a:pt x="572676" y="300401"/>
                  <a:pt x="572676" y="300401"/>
                </a:cubicBezTo>
                <a:cubicBezTo>
                  <a:pt x="569638" y="301919"/>
                  <a:pt x="567360" y="303436"/>
                  <a:pt x="565081" y="304194"/>
                </a:cubicBezTo>
                <a:cubicBezTo>
                  <a:pt x="564322" y="304953"/>
                  <a:pt x="564322" y="304953"/>
                  <a:pt x="563562" y="304953"/>
                </a:cubicBezTo>
                <a:cubicBezTo>
                  <a:pt x="561283" y="305711"/>
                  <a:pt x="559005" y="307229"/>
                  <a:pt x="556726" y="307987"/>
                </a:cubicBezTo>
                <a:cubicBezTo>
                  <a:pt x="555967" y="307987"/>
                  <a:pt x="555207" y="308746"/>
                  <a:pt x="554448" y="308746"/>
                </a:cubicBezTo>
                <a:cubicBezTo>
                  <a:pt x="552169" y="309504"/>
                  <a:pt x="549131" y="311022"/>
                  <a:pt x="546093" y="311780"/>
                </a:cubicBezTo>
                <a:cubicBezTo>
                  <a:pt x="546093" y="311780"/>
                  <a:pt x="546093" y="311780"/>
                  <a:pt x="545334" y="311780"/>
                </a:cubicBezTo>
                <a:cubicBezTo>
                  <a:pt x="543055" y="313297"/>
                  <a:pt x="540017" y="314056"/>
                  <a:pt x="536979" y="314815"/>
                </a:cubicBezTo>
                <a:cubicBezTo>
                  <a:pt x="536219" y="314815"/>
                  <a:pt x="535460" y="315573"/>
                  <a:pt x="534700" y="315573"/>
                </a:cubicBezTo>
                <a:cubicBezTo>
                  <a:pt x="531662" y="316332"/>
                  <a:pt x="528624" y="317090"/>
                  <a:pt x="525586" y="317849"/>
                </a:cubicBezTo>
                <a:cubicBezTo>
                  <a:pt x="525586" y="317849"/>
                  <a:pt x="525586" y="317849"/>
                  <a:pt x="524827" y="318607"/>
                </a:cubicBezTo>
                <a:cubicBezTo>
                  <a:pt x="521789" y="319366"/>
                  <a:pt x="518750" y="320125"/>
                  <a:pt x="514953" y="320883"/>
                </a:cubicBezTo>
                <a:cubicBezTo>
                  <a:pt x="514193" y="320883"/>
                  <a:pt x="513434" y="320883"/>
                  <a:pt x="512674" y="320883"/>
                </a:cubicBezTo>
                <a:cubicBezTo>
                  <a:pt x="509636" y="321642"/>
                  <a:pt x="506598" y="322400"/>
                  <a:pt x="503560" y="323159"/>
                </a:cubicBezTo>
                <a:cubicBezTo>
                  <a:pt x="502801" y="323159"/>
                  <a:pt x="502801" y="323159"/>
                  <a:pt x="502041" y="323159"/>
                </a:cubicBezTo>
                <a:cubicBezTo>
                  <a:pt x="498243" y="323918"/>
                  <a:pt x="495205" y="324676"/>
                  <a:pt x="491408" y="325435"/>
                </a:cubicBezTo>
                <a:cubicBezTo>
                  <a:pt x="490648" y="325435"/>
                  <a:pt x="489889" y="325435"/>
                  <a:pt x="489129" y="325435"/>
                </a:cubicBezTo>
                <a:cubicBezTo>
                  <a:pt x="486091" y="326193"/>
                  <a:pt x="483053" y="326193"/>
                  <a:pt x="480015" y="326952"/>
                </a:cubicBezTo>
                <a:cubicBezTo>
                  <a:pt x="479256" y="326952"/>
                  <a:pt x="478496" y="326952"/>
                  <a:pt x="477736" y="326952"/>
                </a:cubicBezTo>
                <a:cubicBezTo>
                  <a:pt x="473939" y="327711"/>
                  <a:pt x="470141" y="327711"/>
                  <a:pt x="466344" y="328469"/>
                </a:cubicBezTo>
                <a:cubicBezTo>
                  <a:pt x="465584" y="328469"/>
                  <a:pt x="464825" y="328469"/>
                  <a:pt x="464065" y="328469"/>
                </a:cubicBezTo>
                <a:cubicBezTo>
                  <a:pt x="461027" y="329228"/>
                  <a:pt x="457989" y="329228"/>
                  <a:pt x="454951" y="329228"/>
                </a:cubicBezTo>
                <a:cubicBezTo>
                  <a:pt x="454191" y="329228"/>
                  <a:pt x="453432" y="329228"/>
                  <a:pt x="451913" y="329986"/>
                </a:cubicBezTo>
                <a:cubicBezTo>
                  <a:pt x="448115" y="329986"/>
                  <a:pt x="445077" y="329986"/>
                  <a:pt x="441280" y="329986"/>
                </a:cubicBezTo>
                <a:cubicBezTo>
                  <a:pt x="440520" y="330745"/>
                  <a:pt x="439761" y="330745"/>
                  <a:pt x="439761" y="330745"/>
                </a:cubicBezTo>
                <a:cubicBezTo>
                  <a:pt x="435963" y="330745"/>
                  <a:pt x="432925" y="330745"/>
                  <a:pt x="429127" y="330745"/>
                </a:cubicBezTo>
                <a:cubicBezTo>
                  <a:pt x="428368" y="330745"/>
                  <a:pt x="427608" y="330745"/>
                  <a:pt x="426849" y="330745"/>
                </a:cubicBezTo>
                <a:cubicBezTo>
                  <a:pt x="423051" y="330745"/>
                  <a:pt x="419254" y="330745"/>
                  <a:pt x="415456" y="330745"/>
                </a:cubicBezTo>
                <a:cubicBezTo>
                  <a:pt x="411658" y="330745"/>
                  <a:pt x="407861" y="330745"/>
                  <a:pt x="404063" y="330745"/>
                </a:cubicBezTo>
                <a:cubicBezTo>
                  <a:pt x="402544" y="330745"/>
                  <a:pt x="401785" y="330745"/>
                  <a:pt x="401025" y="330745"/>
                </a:cubicBezTo>
                <a:cubicBezTo>
                  <a:pt x="397228" y="330745"/>
                  <a:pt x="394190" y="330745"/>
                  <a:pt x="391152" y="330745"/>
                </a:cubicBezTo>
                <a:cubicBezTo>
                  <a:pt x="390392" y="330745"/>
                  <a:pt x="389632" y="330745"/>
                  <a:pt x="389632" y="329986"/>
                </a:cubicBezTo>
                <a:cubicBezTo>
                  <a:pt x="385835" y="329986"/>
                  <a:pt x="382037" y="329986"/>
                  <a:pt x="378240" y="329986"/>
                </a:cubicBezTo>
                <a:cubicBezTo>
                  <a:pt x="377480" y="329228"/>
                  <a:pt x="375961" y="329228"/>
                  <a:pt x="375202" y="329228"/>
                </a:cubicBezTo>
                <a:cubicBezTo>
                  <a:pt x="372164" y="329228"/>
                  <a:pt x="369126" y="329228"/>
                  <a:pt x="366087" y="328469"/>
                </a:cubicBezTo>
                <a:cubicBezTo>
                  <a:pt x="365328" y="328469"/>
                  <a:pt x="364568" y="328469"/>
                  <a:pt x="363809" y="328469"/>
                </a:cubicBezTo>
                <a:cubicBezTo>
                  <a:pt x="360011" y="327711"/>
                  <a:pt x="356214" y="327711"/>
                  <a:pt x="353176" y="326952"/>
                </a:cubicBezTo>
                <a:cubicBezTo>
                  <a:pt x="352416" y="326952"/>
                  <a:pt x="350897" y="326952"/>
                  <a:pt x="350138" y="326952"/>
                </a:cubicBezTo>
                <a:cubicBezTo>
                  <a:pt x="347100" y="326193"/>
                  <a:pt x="344821" y="326193"/>
                  <a:pt x="341783" y="325435"/>
                </a:cubicBezTo>
                <a:cubicBezTo>
                  <a:pt x="341023" y="325435"/>
                  <a:pt x="339504" y="325435"/>
                  <a:pt x="338745" y="325435"/>
                </a:cubicBezTo>
                <a:cubicBezTo>
                  <a:pt x="335707" y="324676"/>
                  <a:pt x="331909" y="323918"/>
                  <a:pt x="328112" y="323159"/>
                </a:cubicBezTo>
                <a:cubicBezTo>
                  <a:pt x="328112" y="323159"/>
                  <a:pt x="327352" y="323159"/>
                  <a:pt x="326593" y="323159"/>
                </a:cubicBezTo>
                <a:cubicBezTo>
                  <a:pt x="323554" y="322400"/>
                  <a:pt x="320516" y="321642"/>
                  <a:pt x="318238" y="320883"/>
                </a:cubicBezTo>
                <a:cubicBezTo>
                  <a:pt x="316719" y="320883"/>
                  <a:pt x="315959" y="320883"/>
                  <a:pt x="315200" y="320883"/>
                </a:cubicBezTo>
                <a:cubicBezTo>
                  <a:pt x="312162" y="320125"/>
                  <a:pt x="308364" y="319366"/>
                  <a:pt x="305326" y="318607"/>
                </a:cubicBezTo>
                <a:cubicBezTo>
                  <a:pt x="305326" y="317849"/>
                  <a:pt x="304567" y="317849"/>
                  <a:pt x="304567" y="317849"/>
                </a:cubicBezTo>
                <a:cubicBezTo>
                  <a:pt x="301528" y="317090"/>
                  <a:pt x="298490" y="316332"/>
                  <a:pt x="295452" y="315573"/>
                </a:cubicBezTo>
                <a:cubicBezTo>
                  <a:pt x="294693" y="315573"/>
                  <a:pt x="293933" y="314815"/>
                  <a:pt x="293174" y="314815"/>
                </a:cubicBezTo>
                <a:cubicBezTo>
                  <a:pt x="290136" y="314056"/>
                  <a:pt x="287857" y="313297"/>
                  <a:pt x="284819" y="311780"/>
                </a:cubicBezTo>
                <a:cubicBezTo>
                  <a:pt x="284819" y="311780"/>
                  <a:pt x="284060" y="311780"/>
                  <a:pt x="284060" y="311780"/>
                </a:cubicBezTo>
                <a:cubicBezTo>
                  <a:pt x="281021" y="311022"/>
                  <a:pt x="278743" y="309504"/>
                  <a:pt x="275705" y="308746"/>
                </a:cubicBezTo>
                <a:cubicBezTo>
                  <a:pt x="274945" y="308746"/>
                  <a:pt x="274186" y="307987"/>
                  <a:pt x="273426" y="307987"/>
                </a:cubicBezTo>
                <a:cubicBezTo>
                  <a:pt x="271148" y="307229"/>
                  <a:pt x="268869" y="305711"/>
                  <a:pt x="266591" y="304953"/>
                </a:cubicBezTo>
                <a:cubicBezTo>
                  <a:pt x="266591" y="304953"/>
                  <a:pt x="265831" y="304953"/>
                  <a:pt x="265072" y="304194"/>
                </a:cubicBezTo>
                <a:cubicBezTo>
                  <a:pt x="262793" y="303436"/>
                  <a:pt x="260514" y="301919"/>
                  <a:pt x="258236" y="300401"/>
                </a:cubicBezTo>
                <a:cubicBezTo>
                  <a:pt x="257476" y="300401"/>
                  <a:pt x="256717" y="300401"/>
                  <a:pt x="256717" y="299643"/>
                </a:cubicBezTo>
                <a:cubicBezTo>
                  <a:pt x="254438" y="298884"/>
                  <a:pt x="252919" y="297367"/>
                  <a:pt x="250641" y="296608"/>
                </a:cubicBezTo>
                <a:cubicBezTo>
                  <a:pt x="250641" y="296608"/>
                  <a:pt x="249881" y="295850"/>
                  <a:pt x="249122" y="295850"/>
                </a:cubicBezTo>
                <a:cubicBezTo>
                  <a:pt x="247603" y="294333"/>
                  <a:pt x="245324" y="292815"/>
                  <a:pt x="243805" y="291298"/>
                </a:cubicBezTo>
                <a:cubicBezTo>
                  <a:pt x="243046" y="291298"/>
                  <a:pt x="243046" y="291298"/>
                  <a:pt x="243046" y="291298"/>
                </a:cubicBezTo>
                <a:close/>
                <a:moveTo>
                  <a:pt x="106366" y="273173"/>
                </a:moveTo>
                <a:cubicBezTo>
                  <a:pt x="92696" y="273173"/>
                  <a:pt x="81304" y="284550"/>
                  <a:pt x="81304" y="298202"/>
                </a:cubicBezTo>
                <a:cubicBezTo>
                  <a:pt x="81304" y="311854"/>
                  <a:pt x="92696" y="323231"/>
                  <a:pt x="106366" y="323231"/>
                </a:cubicBezTo>
                <a:cubicBezTo>
                  <a:pt x="120036" y="323231"/>
                  <a:pt x="131428" y="311854"/>
                  <a:pt x="131428" y="298202"/>
                </a:cubicBezTo>
                <a:cubicBezTo>
                  <a:pt x="131428" y="284550"/>
                  <a:pt x="120036" y="273173"/>
                  <a:pt x="106366" y="273173"/>
                </a:cubicBezTo>
                <a:close/>
                <a:moveTo>
                  <a:pt x="106366" y="252695"/>
                </a:moveTo>
                <a:cubicBezTo>
                  <a:pt x="131428" y="252695"/>
                  <a:pt x="151934" y="273173"/>
                  <a:pt x="151934" y="298202"/>
                </a:cubicBezTo>
                <a:cubicBezTo>
                  <a:pt x="151934" y="323231"/>
                  <a:pt x="131428" y="343709"/>
                  <a:pt x="106366" y="343709"/>
                </a:cubicBezTo>
                <a:cubicBezTo>
                  <a:pt x="81304" y="343709"/>
                  <a:pt x="60798" y="323231"/>
                  <a:pt x="60798" y="298202"/>
                </a:cubicBezTo>
                <a:cubicBezTo>
                  <a:pt x="60798" y="273173"/>
                  <a:pt x="81304" y="252695"/>
                  <a:pt x="106366" y="252695"/>
                </a:cubicBezTo>
                <a:close/>
                <a:moveTo>
                  <a:pt x="46331" y="212405"/>
                </a:moveTo>
                <a:cubicBezTo>
                  <a:pt x="31900" y="212405"/>
                  <a:pt x="20507" y="223784"/>
                  <a:pt x="20507" y="238197"/>
                </a:cubicBezTo>
                <a:lnTo>
                  <a:pt x="20507" y="358054"/>
                </a:lnTo>
                <a:cubicBezTo>
                  <a:pt x="20507" y="372467"/>
                  <a:pt x="31900" y="383846"/>
                  <a:pt x="46331" y="383846"/>
                </a:cubicBezTo>
                <a:lnTo>
                  <a:pt x="222539" y="383846"/>
                </a:lnTo>
                <a:lnTo>
                  <a:pt x="222539" y="351227"/>
                </a:lnTo>
                <a:lnTo>
                  <a:pt x="222539" y="347434"/>
                </a:lnTo>
                <a:lnTo>
                  <a:pt x="222539" y="343641"/>
                </a:lnTo>
                <a:lnTo>
                  <a:pt x="222539" y="256403"/>
                </a:lnTo>
                <a:lnTo>
                  <a:pt x="222539" y="252610"/>
                </a:lnTo>
                <a:cubicBezTo>
                  <a:pt x="222539" y="251093"/>
                  <a:pt x="223298" y="249576"/>
                  <a:pt x="224058" y="248059"/>
                </a:cubicBezTo>
                <a:cubicBezTo>
                  <a:pt x="227096" y="234404"/>
                  <a:pt x="239248" y="222267"/>
                  <a:pt x="258236" y="212405"/>
                </a:cubicBezTo>
                <a:close/>
                <a:moveTo>
                  <a:pt x="415077" y="202164"/>
                </a:moveTo>
                <a:cubicBezTo>
                  <a:pt x="390582" y="202164"/>
                  <a:pt x="366088" y="204061"/>
                  <a:pt x="343302" y="207853"/>
                </a:cubicBezTo>
                <a:cubicBezTo>
                  <a:pt x="341783" y="207853"/>
                  <a:pt x="340264" y="207853"/>
                  <a:pt x="339504" y="207853"/>
                </a:cubicBezTo>
                <a:cubicBezTo>
                  <a:pt x="334188" y="209371"/>
                  <a:pt x="328871" y="210129"/>
                  <a:pt x="324314" y="210888"/>
                </a:cubicBezTo>
                <a:cubicBezTo>
                  <a:pt x="307605" y="214681"/>
                  <a:pt x="293933" y="218474"/>
                  <a:pt x="281781" y="223025"/>
                </a:cubicBezTo>
                <a:cubicBezTo>
                  <a:pt x="281781" y="223784"/>
                  <a:pt x="281021" y="223784"/>
                  <a:pt x="280262" y="223784"/>
                </a:cubicBezTo>
                <a:cubicBezTo>
                  <a:pt x="277983" y="225301"/>
                  <a:pt x="275705" y="226060"/>
                  <a:pt x="273426" y="226818"/>
                </a:cubicBezTo>
                <a:cubicBezTo>
                  <a:pt x="271148" y="228335"/>
                  <a:pt x="269629" y="229094"/>
                  <a:pt x="267350" y="229853"/>
                </a:cubicBezTo>
                <a:cubicBezTo>
                  <a:pt x="267350" y="230611"/>
                  <a:pt x="266591" y="230611"/>
                  <a:pt x="266591" y="230611"/>
                </a:cubicBezTo>
                <a:cubicBezTo>
                  <a:pt x="255957" y="236680"/>
                  <a:pt x="249122" y="242749"/>
                  <a:pt x="245324" y="248059"/>
                </a:cubicBezTo>
                <a:lnTo>
                  <a:pt x="245324" y="248817"/>
                </a:lnTo>
                <a:cubicBezTo>
                  <a:pt x="244565" y="249576"/>
                  <a:pt x="243805" y="251093"/>
                  <a:pt x="243805" y="252610"/>
                </a:cubicBezTo>
                <a:cubicBezTo>
                  <a:pt x="243046" y="254127"/>
                  <a:pt x="243046" y="254886"/>
                  <a:pt x="243046" y="256403"/>
                </a:cubicBezTo>
                <a:cubicBezTo>
                  <a:pt x="243046" y="282195"/>
                  <a:pt x="316719" y="311022"/>
                  <a:pt x="415456" y="311022"/>
                </a:cubicBezTo>
                <a:cubicBezTo>
                  <a:pt x="513434" y="311022"/>
                  <a:pt x="587107" y="282195"/>
                  <a:pt x="587107" y="256403"/>
                </a:cubicBezTo>
                <a:cubicBezTo>
                  <a:pt x="587107" y="239714"/>
                  <a:pt x="555967" y="221508"/>
                  <a:pt x="506598" y="210888"/>
                </a:cubicBezTo>
                <a:cubicBezTo>
                  <a:pt x="501282" y="210129"/>
                  <a:pt x="496724" y="209371"/>
                  <a:pt x="491408" y="207853"/>
                </a:cubicBezTo>
                <a:cubicBezTo>
                  <a:pt x="489889" y="207853"/>
                  <a:pt x="488370" y="207853"/>
                  <a:pt x="486851" y="207853"/>
                </a:cubicBezTo>
                <a:cubicBezTo>
                  <a:pt x="464065" y="204061"/>
                  <a:pt x="439571" y="202164"/>
                  <a:pt x="415077" y="202164"/>
                </a:cubicBezTo>
                <a:close/>
                <a:moveTo>
                  <a:pt x="526713" y="110752"/>
                </a:moveTo>
                <a:cubicBezTo>
                  <a:pt x="532366" y="110752"/>
                  <a:pt x="536948" y="115334"/>
                  <a:pt x="536948" y="120987"/>
                </a:cubicBezTo>
                <a:cubicBezTo>
                  <a:pt x="536948" y="126640"/>
                  <a:pt x="532366" y="131222"/>
                  <a:pt x="526713" y="131222"/>
                </a:cubicBezTo>
                <a:cubicBezTo>
                  <a:pt x="521060" y="131222"/>
                  <a:pt x="516478" y="126640"/>
                  <a:pt x="516478" y="120987"/>
                </a:cubicBezTo>
                <a:cubicBezTo>
                  <a:pt x="516478" y="115334"/>
                  <a:pt x="521060" y="110752"/>
                  <a:pt x="526713" y="110752"/>
                </a:cubicBezTo>
                <a:close/>
                <a:moveTo>
                  <a:pt x="486140" y="110752"/>
                </a:moveTo>
                <a:cubicBezTo>
                  <a:pt x="491590" y="110752"/>
                  <a:pt x="496009" y="115334"/>
                  <a:pt x="496009" y="120987"/>
                </a:cubicBezTo>
                <a:cubicBezTo>
                  <a:pt x="496009" y="126640"/>
                  <a:pt x="491590" y="131222"/>
                  <a:pt x="486140" y="131222"/>
                </a:cubicBezTo>
                <a:cubicBezTo>
                  <a:pt x="480690" y="131222"/>
                  <a:pt x="476271" y="126640"/>
                  <a:pt x="476271" y="120987"/>
                </a:cubicBezTo>
                <a:cubicBezTo>
                  <a:pt x="476271" y="115334"/>
                  <a:pt x="480690" y="110752"/>
                  <a:pt x="486140" y="110752"/>
                </a:cubicBezTo>
                <a:close/>
                <a:moveTo>
                  <a:pt x="445446" y="110752"/>
                </a:moveTo>
                <a:cubicBezTo>
                  <a:pt x="451099" y="110752"/>
                  <a:pt x="455681" y="115334"/>
                  <a:pt x="455681" y="120987"/>
                </a:cubicBezTo>
                <a:cubicBezTo>
                  <a:pt x="455681" y="126640"/>
                  <a:pt x="451099" y="131222"/>
                  <a:pt x="445446" y="131222"/>
                </a:cubicBezTo>
                <a:cubicBezTo>
                  <a:pt x="439793" y="131222"/>
                  <a:pt x="435211" y="126640"/>
                  <a:pt x="435211" y="120987"/>
                </a:cubicBezTo>
                <a:cubicBezTo>
                  <a:pt x="435211" y="115334"/>
                  <a:pt x="439793" y="110752"/>
                  <a:pt x="445446" y="110752"/>
                </a:cubicBezTo>
                <a:close/>
                <a:moveTo>
                  <a:pt x="405239" y="110752"/>
                </a:moveTo>
                <a:cubicBezTo>
                  <a:pt x="410892" y="110752"/>
                  <a:pt x="415474" y="115334"/>
                  <a:pt x="415474" y="120987"/>
                </a:cubicBezTo>
                <a:cubicBezTo>
                  <a:pt x="415474" y="126640"/>
                  <a:pt x="410892" y="131222"/>
                  <a:pt x="405239" y="131222"/>
                </a:cubicBezTo>
                <a:cubicBezTo>
                  <a:pt x="399586" y="131222"/>
                  <a:pt x="395004" y="126640"/>
                  <a:pt x="395004" y="120987"/>
                </a:cubicBezTo>
                <a:cubicBezTo>
                  <a:pt x="395004" y="115334"/>
                  <a:pt x="399586" y="110752"/>
                  <a:pt x="405239" y="110752"/>
                </a:cubicBezTo>
                <a:close/>
                <a:moveTo>
                  <a:pt x="364544" y="110752"/>
                </a:moveTo>
                <a:cubicBezTo>
                  <a:pt x="369994" y="110752"/>
                  <a:pt x="374413" y="115334"/>
                  <a:pt x="374413" y="120987"/>
                </a:cubicBezTo>
                <a:cubicBezTo>
                  <a:pt x="374413" y="126640"/>
                  <a:pt x="369994" y="131222"/>
                  <a:pt x="364544" y="131222"/>
                </a:cubicBezTo>
                <a:cubicBezTo>
                  <a:pt x="359094" y="131222"/>
                  <a:pt x="354675" y="126640"/>
                  <a:pt x="354675" y="120987"/>
                </a:cubicBezTo>
                <a:cubicBezTo>
                  <a:pt x="354675" y="115334"/>
                  <a:pt x="359094" y="110752"/>
                  <a:pt x="364544" y="110752"/>
                </a:cubicBezTo>
                <a:close/>
                <a:moveTo>
                  <a:pt x="106366" y="80518"/>
                </a:moveTo>
                <a:cubicBezTo>
                  <a:pt x="92696" y="80518"/>
                  <a:pt x="81304" y="91894"/>
                  <a:pt x="81304" y="106305"/>
                </a:cubicBezTo>
                <a:cubicBezTo>
                  <a:pt x="81304" y="119957"/>
                  <a:pt x="92696" y="131334"/>
                  <a:pt x="106366" y="131334"/>
                </a:cubicBezTo>
                <a:cubicBezTo>
                  <a:pt x="120036" y="131334"/>
                  <a:pt x="131428" y="119957"/>
                  <a:pt x="131428" y="106305"/>
                </a:cubicBezTo>
                <a:cubicBezTo>
                  <a:pt x="131428" y="91894"/>
                  <a:pt x="120036" y="80518"/>
                  <a:pt x="106366" y="80518"/>
                </a:cubicBezTo>
                <a:close/>
                <a:moveTo>
                  <a:pt x="506244" y="80414"/>
                </a:moveTo>
                <a:cubicBezTo>
                  <a:pt x="511897" y="80414"/>
                  <a:pt x="516479" y="84996"/>
                  <a:pt x="516479" y="90649"/>
                </a:cubicBezTo>
                <a:cubicBezTo>
                  <a:pt x="516479" y="96302"/>
                  <a:pt x="511897" y="100884"/>
                  <a:pt x="506244" y="100884"/>
                </a:cubicBezTo>
                <a:cubicBezTo>
                  <a:pt x="500591" y="100884"/>
                  <a:pt x="496009" y="96302"/>
                  <a:pt x="496009" y="90649"/>
                </a:cubicBezTo>
                <a:cubicBezTo>
                  <a:pt x="496009" y="84996"/>
                  <a:pt x="500591" y="80414"/>
                  <a:pt x="506244" y="80414"/>
                </a:cubicBezTo>
                <a:close/>
                <a:moveTo>
                  <a:pt x="465976" y="80414"/>
                </a:moveTo>
                <a:cubicBezTo>
                  <a:pt x="471662" y="80414"/>
                  <a:pt x="476272" y="84996"/>
                  <a:pt x="476272" y="90649"/>
                </a:cubicBezTo>
                <a:cubicBezTo>
                  <a:pt x="476272" y="96302"/>
                  <a:pt x="471662" y="100884"/>
                  <a:pt x="465976" y="100884"/>
                </a:cubicBezTo>
                <a:cubicBezTo>
                  <a:pt x="460290" y="100884"/>
                  <a:pt x="455680" y="96302"/>
                  <a:pt x="455680" y="90649"/>
                </a:cubicBezTo>
                <a:cubicBezTo>
                  <a:pt x="455680" y="84996"/>
                  <a:pt x="460290" y="80414"/>
                  <a:pt x="465976" y="80414"/>
                </a:cubicBezTo>
                <a:close/>
                <a:moveTo>
                  <a:pt x="425342" y="80414"/>
                </a:moveTo>
                <a:cubicBezTo>
                  <a:pt x="430792" y="80414"/>
                  <a:pt x="435211" y="84996"/>
                  <a:pt x="435211" y="90649"/>
                </a:cubicBezTo>
                <a:cubicBezTo>
                  <a:pt x="435211" y="96302"/>
                  <a:pt x="430792" y="100884"/>
                  <a:pt x="425342" y="100884"/>
                </a:cubicBezTo>
                <a:cubicBezTo>
                  <a:pt x="419892" y="100884"/>
                  <a:pt x="415473" y="96302"/>
                  <a:pt x="415473" y="90649"/>
                </a:cubicBezTo>
                <a:cubicBezTo>
                  <a:pt x="415473" y="84996"/>
                  <a:pt x="419892" y="80414"/>
                  <a:pt x="425342" y="80414"/>
                </a:cubicBezTo>
                <a:close/>
                <a:moveTo>
                  <a:pt x="384709" y="80414"/>
                </a:moveTo>
                <a:cubicBezTo>
                  <a:pt x="390395" y="80414"/>
                  <a:pt x="395005" y="84996"/>
                  <a:pt x="395005" y="90649"/>
                </a:cubicBezTo>
                <a:cubicBezTo>
                  <a:pt x="395005" y="96302"/>
                  <a:pt x="390395" y="100884"/>
                  <a:pt x="384709" y="100884"/>
                </a:cubicBezTo>
                <a:cubicBezTo>
                  <a:pt x="379023" y="100884"/>
                  <a:pt x="374413" y="96302"/>
                  <a:pt x="374413" y="90649"/>
                </a:cubicBezTo>
                <a:cubicBezTo>
                  <a:pt x="374413" y="84996"/>
                  <a:pt x="379023" y="80414"/>
                  <a:pt x="384709" y="80414"/>
                </a:cubicBezTo>
                <a:close/>
                <a:moveTo>
                  <a:pt x="344441" y="80414"/>
                </a:moveTo>
                <a:cubicBezTo>
                  <a:pt x="350094" y="80414"/>
                  <a:pt x="354676" y="84996"/>
                  <a:pt x="354676" y="90649"/>
                </a:cubicBezTo>
                <a:cubicBezTo>
                  <a:pt x="354676" y="96302"/>
                  <a:pt x="350094" y="100884"/>
                  <a:pt x="344441" y="100884"/>
                </a:cubicBezTo>
                <a:cubicBezTo>
                  <a:pt x="338788" y="100884"/>
                  <a:pt x="334206" y="96302"/>
                  <a:pt x="334206" y="90649"/>
                </a:cubicBezTo>
                <a:cubicBezTo>
                  <a:pt x="334206" y="84996"/>
                  <a:pt x="338788" y="80414"/>
                  <a:pt x="344441" y="80414"/>
                </a:cubicBezTo>
                <a:close/>
                <a:moveTo>
                  <a:pt x="106366" y="60798"/>
                </a:moveTo>
                <a:cubicBezTo>
                  <a:pt x="131428" y="60798"/>
                  <a:pt x="151934" y="81276"/>
                  <a:pt x="151934" y="106305"/>
                </a:cubicBezTo>
                <a:cubicBezTo>
                  <a:pt x="151934" y="131334"/>
                  <a:pt x="131428" y="151812"/>
                  <a:pt x="106366" y="151812"/>
                </a:cubicBezTo>
                <a:cubicBezTo>
                  <a:pt x="81304" y="151812"/>
                  <a:pt x="60798" y="131334"/>
                  <a:pt x="60798" y="106305"/>
                </a:cubicBezTo>
                <a:cubicBezTo>
                  <a:pt x="60798" y="81276"/>
                  <a:pt x="81304" y="60798"/>
                  <a:pt x="106366" y="60798"/>
                </a:cubicBezTo>
                <a:close/>
                <a:moveTo>
                  <a:pt x="46331" y="19723"/>
                </a:moveTo>
                <a:cubicBezTo>
                  <a:pt x="31900" y="19723"/>
                  <a:pt x="20507" y="31861"/>
                  <a:pt x="20507" y="46274"/>
                </a:cubicBezTo>
                <a:lnTo>
                  <a:pt x="20507" y="165372"/>
                </a:lnTo>
                <a:cubicBezTo>
                  <a:pt x="20507" y="179786"/>
                  <a:pt x="31900" y="191923"/>
                  <a:pt x="46331" y="191923"/>
                </a:cubicBezTo>
                <a:lnTo>
                  <a:pt x="315959" y="191923"/>
                </a:lnTo>
                <a:cubicBezTo>
                  <a:pt x="316719" y="191923"/>
                  <a:pt x="317478" y="191923"/>
                  <a:pt x="318238" y="191923"/>
                </a:cubicBezTo>
                <a:cubicBezTo>
                  <a:pt x="325074" y="190406"/>
                  <a:pt x="331909" y="188889"/>
                  <a:pt x="338745" y="187372"/>
                </a:cubicBezTo>
                <a:cubicBezTo>
                  <a:pt x="339504" y="187372"/>
                  <a:pt x="340264" y="187372"/>
                  <a:pt x="341023" y="187372"/>
                </a:cubicBezTo>
                <a:cubicBezTo>
                  <a:pt x="364568" y="183579"/>
                  <a:pt x="390392" y="182061"/>
                  <a:pt x="415456" y="182061"/>
                </a:cubicBezTo>
                <a:cubicBezTo>
                  <a:pt x="440520" y="182061"/>
                  <a:pt x="465584" y="183579"/>
                  <a:pt x="489889" y="187372"/>
                </a:cubicBezTo>
                <a:cubicBezTo>
                  <a:pt x="490648" y="187372"/>
                  <a:pt x="491408" y="187372"/>
                  <a:pt x="491408" y="187372"/>
                </a:cubicBezTo>
                <a:cubicBezTo>
                  <a:pt x="499003" y="188889"/>
                  <a:pt x="505839" y="190406"/>
                  <a:pt x="511915" y="191923"/>
                </a:cubicBezTo>
                <a:cubicBezTo>
                  <a:pt x="512674" y="191923"/>
                  <a:pt x="513434" y="191923"/>
                  <a:pt x="514193" y="191923"/>
                </a:cubicBezTo>
                <a:lnTo>
                  <a:pt x="561283" y="191923"/>
                </a:lnTo>
                <a:cubicBezTo>
                  <a:pt x="575714" y="191923"/>
                  <a:pt x="587107" y="179786"/>
                  <a:pt x="587107" y="165372"/>
                </a:cubicBezTo>
                <a:lnTo>
                  <a:pt x="587107" y="46274"/>
                </a:lnTo>
                <a:cubicBezTo>
                  <a:pt x="587107" y="31861"/>
                  <a:pt x="575714" y="19723"/>
                  <a:pt x="561283" y="19723"/>
                </a:cubicBezTo>
                <a:close/>
                <a:moveTo>
                  <a:pt x="46331" y="0"/>
                </a:moveTo>
                <a:lnTo>
                  <a:pt x="561283" y="0"/>
                </a:lnTo>
                <a:cubicBezTo>
                  <a:pt x="586348" y="0"/>
                  <a:pt x="607614" y="20482"/>
                  <a:pt x="607614" y="46274"/>
                </a:cubicBezTo>
                <a:lnTo>
                  <a:pt x="607614" y="165372"/>
                </a:lnTo>
                <a:cubicBezTo>
                  <a:pt x="607614" y="188130"/>
                  <a:pt x="591664" y="206336"/>
                  <a:pt x="570398" y="210888"/>
                </a:cubicBezTo>
                <a:cubicBezTo>
                  <a:pt x="590145" y="220749"/>
                  <a:pt x="603057" y="233645"/>
                  <a:pt x="606854" y="248059"/>
                </a:cubicBezTo>
                <a:cubicBezTo>
                  <a:pt x="607614" y="249576"/>
                  <a:pt x="607614" y="251093"/>
                  <a:pt x="607614" y="252610"/>
                </a:cubicBezTo>
                <a:lnTo>
                  <a:pt x="607614" y="256403"/>
                </a:lnTo>
                <a:lnTo>
                  <a:pt x="607614" y="343641"/>
                </a:lnTo>
                <a:lnTo>
                  <a:pt x="607614" y="347434"/>
                </a:lnTo>
                <a:lnTo>
                  <a:pt x="607614" y="351227"/>
                </a:lnTo>
                <a:lnTo>
                  <a:pt x="607614" y="434672"/>
                </a:lnTo>
                <a:lnTo>
                  <a:pt x="607614" y="438465"/>
                </a:lnTo>
                <a:lnTo>
                  <a:pt x="607614" y="442257"/>
                </a:lnTo>
                <a:lnTo>
                  <a:pt x="607614" y="533288"/>
                </a:lnTo>
                <a:cubicBezTo>
                  <a:pt x="607614" y="534805"/>
                  <a:pt x="606854" y="536323"/>
                  <a:pt x="606854" y="537840"/>
                </a:cubicBezTo>
                <a:cubicBezTo>
                  <a:pt x="595462" y="581079"/>
                  <a:pt x="502801" y="603837"/>
                  <a:pt x="415456" y="603837"/>
                </a:cubicBezTo>
                <a:cubicBezTo>
                  <a:pt x="385835" y="603837"/>
                  <a:pt x="356214" y="601561"/>
                  <a:pt x="328871" y="596251"/>
                </a:cubicBezTo>
                <a:lnTo>
                  <a:pt x="46331" y="596251"/>
                </a:lnTo>
                <a:cubicBezTo>
                  <a:pt x="21266" y="596251"/>
                  <a:pt x="0" y="575769"/>
                  <a:pt x="0" y="549977"/>
                </a:cubicBezTo>
                <a:lnTo>
                  <a:pt x="0" y="430879"/>
                </a:lnTo>
                <a:cubicBezTo>
                  <a:pt x="0" y="415707"/>
                  <a:pt x="6836" y="402811"/>
                  <a:pt x="18228" y="394466"/>
                </a:cubicBezTo>
                <a:cubicBezTo>
                  <a:pt x="6836" y="385363"/>
                  <a:pt x="0" y="372467"/>
                  <a:pt x="0" y="358054"/>
                </a:cubicBezTo>
                <a:lnTo>
                  <a:pt x="0" y="238197"/>
                </a:lnTo>
                <a:cubicBezTo>
                  <a:pt x="0" y="223784"/>
                  <a:pt x="6836" y="210888"/>
                  <a:pt x="18228" y="201785"/>
                </a:cubicBezTo>
                <a:cubicBezTo>
                  <a:pt x="6836" y="193440"/>
                  <a:pt x="0" y="180544"/>
                  <a:pt x="0" y="165372"/>
                </a:cubicBezTo>
                <a:lnTo>
                  <a:pt x="0" y="46274"/>
                </a:lnTo>
                <a:cubicBezTo>
                  <a:pt x="0" y="20482"/>
                  <a:pt x="21266" y="0"/>
                  <a:pt x="463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server_30454"/>
          <p:cNvSpPr>
            <a:spLocks noChangeAspect="1"/>
          </p:cNvSpPr>
          <p:nvPr/>
        </p:nvSpPr>
        <p:spPr bwMode="auto">
          <a:xfrm>
            <a:off x="7308304" y="1299754"/>
            <a:ext cx="609685" cy="417372"/>
          </a:xfrm>
          <a:custGeom>
            <a:avLst/>
            <a:gdLst>
              <a:gd name="connsiteX0" fmla="*/ 545295 w 605413"/>
              <a:gd name="connsiteY0" fmla="*/ 314016 h 414448"/>
              <a:gd name="connsiteX1" fmla="*/ 558315 w 605413"/>
              <a:gd name="connsiteY1" fmla="*/ 327036 h 414448"/>
              <a:gd name="connsiteX2" fmla="*/ 545295 w 605413"/>
              <a:gd name="connsiteY2" fmla="*/ 340056 h 414448"/>
              <a:gd name="connsiteX3" fmla="*/ 532275 w 605413"/>
              <a:gd name="connsiteY3" fmla="*/ 327036 h 414448"/>
              <a:gd name="connsiteX4" fmla="*/ 545295 w 605413"/>
              <a:gd name="connsiteY4" fmla="*/ 314016 h 414448"/>
              <a:gd name="connsiteX5" fmla="*/ 413372 w 605413"/>
              <a:gd name="connsiteY5" fmla="*/ 301032 h 414448"/>
              <a:gd name="connsiteX6" fmla="*/ 426356 w 605413"/>
              <a:gd name="connsiteY6" fmla="*/ 314052 h 414448"/>
              <a:gd name="connsiteX7" fmla="*/ 413372 w 605413"/>
              <a:gd name="connsiteY7" fmla="*/ 327072 h 414448"/>
              <a:gd name="connsiteX8" fmla="*/ 400388 w 605413"/>
              <a:gd name="connsiteY8" fmla="*/ 314052 h 414448"/>
              <a:gd name="connsiteX9" fmla="*/ 413372 w 605413"/>
              <a:gd name="connsiteY9" fmla="*/ 301032 h 414448"/>
              <a:gd name="connsiteX10" fmla="*/ 191903 w 605413"/>
              <a:gd name="connsiteY10" fmla="*/ 298280 h 414448"/>
              <a:gd name="connsiteX11" fmla="*/ 212826 w 605413"/>
              <a:gd name="connsiteY11" fmla="*/ 319203 h 414448"/>
              <a:gd name="connsiteX12" fmla="*/ 191903 w 605413"/>
              <a:gd name="connsiteY12" fmla="*/ 340126 h 414448"/>
              <a:gd name="connsiteX13" fmla="*/ 170980 w 605413"/>
              <a:gd name="connsiteY13" fmla="*/ 319203 h 414448"/>
              <a:gd name="connsiteX14" fmla="*/ 191903 w 605413"/>
              <a:gd name="connsiteY14" fmla="*/ 298280 h 414448"/>
              <a:gd name="connsiteX15" fmla="*/ 62450 w 605413"/>
              <a:gd name="connsiteY15" fmla="*/ 280145 h 414448"/>
              <a:gd name="connsiteX16" fmla="*/ 83408 w 605413"/>
              <a:gd name="connsiteY16" fmla="*/ 301068 h 414448"/>
              <a:gd name="connsiteX17" fmla="*/ 62450 w 605413"/>
              <a:gd name="connsiteY17" fmla="*/ 321991 h 414448"/>
              <a:gd name="connsiteX18" fmla="*/ 41492 w 605413"/>
              <a:gd name="connsiteY18" fmla="*/ 301068 h 414448"/>
              <a:gd name="connsiteX19" fmla="*/ 62450 w 605413"/>
              <a:gd name="connsiteY19" fmla="*/ 280145 h 414448"/>
              <a:gd name="connsiteX20" fmla="*/ 493182 w 605413"/>
              <a:gd name="connsiteY20" fmla="*/ 275064 h 414448"/>
              <a:gd name="connsiteX21" fmla="*/ 506166 w 605413"/>
              <a:gd name="connsiteY21" fmla="*/ 288048 h 414448"/>
              <a:gd name="connsiteX22" fmla="*/ 493182 w 605413"/>
              <a:gd name="connsiteY22" fmla="*/ 301032 h 414448"/>
              <a:gd name="connsiteX23" fmla="*/ 480198 w 605413"/>
              <a:gd name="connsiteY23" fmla="*/ 288048 h 414448"/>
              <a:gd name="connsiteX24" fmla="*/ 493182 w 605413"/>
              <a:gd name="connsiteY24" fmla="*/ 275064 h 414448"/>
              <a:gd name="connsiteX25" fmla="*/ 140849 w 605413"/>
              <a:gd name="connsiteY25" fmla="*/ 267161 h 414448"/>
              <a:gd name="connsiteX26" fmla="*/ 161807 w 605413"/>
              <a:gd name="connsiteY26" fmla="*/ 288084 h 414448"/>
              <a:gd name="connsiteX27" fmla="*/ 140849 w 605413"/>
              <a:gd name="connsiteY27" fmla="*/ 309007 h 414448"/>
              <a:gd name="connsiteX28" fmla="*/ 119891 w 605413"/>
              <a:gd name="connsiteY28" fmla="*/ 288084 h 414448"/>
              <a:gd name="connsiteX29" fmla="*/ 140849 w 605413"/>
              <a:gd name="connsiteY29" fmla="*/ 267161 h 414448"/>
              <a:gd name="connsiteX30" fmla="*/ 406419 w 605413"/>
              <a:gd name="connsiteY30" fmla="*/ 203411 h 414448"/>
              <a:gd name="connsiteX31" fmla="*/ 397584 w 605413"/>
              <a:gd name="connsiteY31" fmla="*/ 207376 h 414448"/>
              <a:gd name="connsiteX32" fmla="*/ 366016 w 605413"/>
              <a:gd name="connsiteY32" fmla="*/ 242468 h 414448"/>
              <a:gd name="connsiteX33" fmla="*/ 579451 w 605413"/>
              <a:gd name="connsiteY33" fmla="*/ 242468 h 414448"/>
              <a:gd name="connsiteX34" fmla="*/ 579451 w 605413"/>
              <a:gd name="connsiteY34" fmla="*/ 208665 h 414448"/>
              <a:gd name="connsiteX35" fmla="*/ 574090 w 605413"/>
              <a:gd name="connsiteY35" fmla="*/ 203411 h 414448"/>
              <a:gd name="connsiteX36" fmla="*/ 25116 w 605413"/>
              <a:gd name="connsiteY36" fmla="*/ 203411 h 414448"/>
              <a:gd name="connsiteX37" fmla="*/ 19854 w 605413"/>
              <a:gd name="connsiteY37" fmla="*/ 208665 h 414448"/>
              <a:gd name="connsiteX38" fmla="*/ 19854 w 605413"/>
              <a:gd name="connsiteY38" fmla="*/ 239296 h 414448"/>
              <a:gd name="connsiteX39" fmla="*/ 23329 w 605413"/>
              <a:gd name="connsiteY39" fmla="*/ 242468 h 414448"/>
              <a:gd name="connsiteX40" fmla="*/ 244308 w 605413"/>
              <a:gd name="connsiteY40" fmla="*/ 242468 h 414448"/>
              <a:gd name="connsiteX41" fmla="*/ 247485 w 605413"/>
              <a:gd name="connsiteY41" fmla="*/ 240188 h 414448"/>
              <a:gd name="connsiteX42" fmla="*/ 241231 w 605413"/>
              <a:gd name="connsiteY42" fmla="*/ 208566 h 414448"/>
              <a:gd name="connsiteX43" fmla="*/ 234977 w 605413"/>
              <a:gd name="connsiteY43" fmla="*/ 203411 h 414448"/>
              <a:gd name="connsiteX44" fmla="*/ 492587 w 605413"/>
              <a:gd name="connsiteY44" fmla="*/ 143240 h 414448"/>
              <a:gd name="connsiteX45" fmla="*/ 482759 w 605413"/>
              <a:gd name="connsiteY45" fmla="*/ 146412 h 414448"/>
              <a:gd name="connsiteX46" fmla="*/ 479583 w 605413"/>
              <a:gd name="connsiteY46" fmla="*/ 155037 h 414448"/>
              <a:gd name="connsiteX47" fmla="*/ 479682 w 605413"/>
              <a:gd name="connsiteY47" fmla="*/ 165742 h 414448"/>
              <a:gd name="connsiteX48" fmla="*/ 479682 w 605413"/>
              <a:gd name="connsiteY48" fmla="*/ 180810 h 414448"/>
              <a:gd name="connsiteX49" fmla="*/ 483256 w 605413"/>
              <a:gd name="connsiteY49" fmla="*/ 183586 h 414448"/>
              <a:gd name="connsiteX50" fmla="*/ 504103 w 605413"/>
              <a:gd name="connsiteY50" fmla="*/ 183586 h 414448"/>
              <a:gd name="connsiteX51" fmla="*/ 506684 w 605413"/>
              <a:gd name="connsiteY51" fmla="*/ 180810 h 414448"/>
              <a:gd name="connsiteX52" fmla="*/ 506684 w 605413"/>
              <a:gd name="connsiteY52" fmla="*/ 165742 h 414448"/>
              <a:gd name="connsiteX53" fmla="*/ 506783 w 605413"/>
              <a:gd name="connsiteY53" fmla="*/ 155037 h 414448"/>
              <a:gd name="connsiteX54" fmla="*/ 492587 w 605413"/>
              <a:gd name="connsiteY54" fmla="*/ 143240 h 414448"/>
              <a:gd name="connsiteX55" fmla="*/ 144341 w 605413"/>
              <a:gd name="connsiteY55" fmla="*/ 143240 h 414448"/>
              <a:gd name="connsiteX56" fmla="*/ 134613 w 605413"/>
              <a:gd name="connsiteY56" fmla="*/ 146412 h 414448"/>
              <a:gd name="connsiteX57" fmla="*/ 131337 w 605413"/>
              <a:gd name="connsiteY57" fmla="*/ 155037 h 414448"/>
              <a:gd name="connsiteX58" fmla="*/ 131535 w 605413"/>
              <a:gd name="connsiteY58" fmla="*/ 165742 h 414448"/>
              <a:gd name="connsiteX59" fmla="*/ 131535 w 605413"/>
              <a:gd name="connsiteY59" fmla="*/ 180612 h 414448"/>
              <a:gd name="connsiteX60" fmla="*/ 134910 w 605413"/>
              <a:gd name="connsiteY60" fmla="*/ 183586 h 414448"/>
              <a:gd name="connsiteX61" fmla="*/ 154963 w 605413"/>
              <a:gd name="connsiteY61" fmla="*/ 183586 h 414448"/>
              <a:gd name="connsiteX62" fmla="*/ 158537 w 605413"/>
              <a:gd name="connsiteY62" fmla="*/ 180116 h 414448"/>
              <a:gd name="connsiteX63" fmla="*/ 158537 w 605413"/>
              <a:gd name="connsiteY63" fmla="*/ 165742 h 414448"/>
              <a:gd name="connsiteX64" fmla="*/ 158636 w 605413"/>
              <a:gd name="connsiteY64" fmla="*/ 155037 h 414448"/>
              <a:gd name="connsiteX65" fmla="*/ 144341 w 605413"/>
              <a:gd name="connsiteY65" fmla="*/ 143240 h 414448"/>
              <a:gd name="connsiteX66" fmla="*/ 556122 w 605413"/>
              <a:gd name="connsiteY66" fmla="*/ 37669 h 414448"/>
              <a:gd name="connsiteX67" fmla="*/ 555030 w 605413"/>
              <a:gd name="connsiteY67" fmla="*/ 38561 h 414448"/>
              <a:gd name="connsiteX68" fmla="*/ 555030 w 605413"/>
              <a:gd name="connsiteY68" fmla="*/ 39849 h 414448"/>
              <a:gd name="connsiteX69" fmla="*/ 556221 w 605413"/>
              <a:gd name="connsiteY69" fmla="*/ 42427 h 414448"/>
              <a:gd name="connsiteX70" fmla="*/ 566645 w 605413"/>
              <a:gd name="connsiteY70" fmla="*/ 51051 h 414448"/>
              <a:gd name="connsiteX71" fmla="*/ 567737 w 605413"/>
              <a:gd name="connsiteY71" fmla="*/ 50258 h 414448"/>
              <a:gd name="connsiteX72" fmla="*/ 567737 w 605413"/>
              <a:gd name="connsiteY72" fmla="*/ 39056 h 414448"/>
              <a:gd name="connsiteX73" fmla="*/ 566545 w 605413"/>
              <a:gd name="connsiteY73" fmla="*/ 37669 h 414448"/>
              <a:gd name="connsiteX74" fmla="*/ 207975 w 605413"/>
              <a:gd name="connsiteY74" fmla="*/ 37669 h 414448"/>
              <a:gd name="connsiteX75" fmla="*/ 206883 w 605413"/>
              <a:gd name="connsiteY75" fmla="*/ 38561 h 414448"/>
              <a:gd name="connsiteX76" fmla="*/ 206783 w 605413"/>
              <a:gd name="connsiteY76" fmla="*/ 39849 h 414448"/>
              <a:gd name="connsiteX77" fmla="*/ 208074 w 605413"/>
              <a:gd name="connsiteY77" fmla="*/ 42427 h 414448"/>
              <a:gd name="connsiteX78" fmla="*/ 218497 w 605413"/>
              <a:gd name="connsiteY78" fmla="*/ 51051 h 414448"/>
              <a:gd name="connsiteX79" fmla="*/ 219589 w 605413"/>
              <a:gd name="connsiteY79" fmla="*/ 50258 h 414448"/>
              <a:gd name="connsiteX80" fmla="*/ 219589 w 605413"/>
              <a:gd name="connsiteY80" fmla="*/ 39056 h 414448"/>
              <a:gd name="connsiteX81" fmla="*/ 218398 w 605413"/>
              <a:gd name="connsiteY81" fmla="*/ 37669 h 414448"/>
              <a:gd name="connsiteX82" fmla="*/ 493183 w 605413"/>
              <a:gd name="connsiteY82" fmla="*/ 17248 h 414448"/>
              <a:gd name="connsiteX83" fmla="*/ 490105 w 605413"/>
              <a:gd name="connsiteY83" fmla="*/ 18438 h 414448"/>
              <a:gd name="connsiteX84" fmla="*/ 410589 w 605413"/>
              <a:gd name="connsiteY84" fmla="*/ 80294 h 414448"/>
              <a:gd name="connsiteX85" fmla="*/ 410291 w 605413"/>
              <a:gd name="connsiteY85" fmla="*/ 83862 h 414448"/>
              <a:gd name="connsiteX86" fmla="*/ 415651 w 605413"/>
              <a:gd name="connsiteY86" fmla="*/ 94469 h 414448"/>
              <a:gd name="connsiteX87" fmla="*/ 415651 w 605413"/>
              <a:gd name="connsiteY87" fmla="*/ 181008 h 414448"/>
              <a:gd name="connsiteX88" fmla="*/ 418729 w 605413"/>
              <a:gd name="connsiteY88" fmla="*/ 183586 h 414448"/>
              <a:gd name="connsiteX89" fmla="*/ 460423 w 605413"/>
              <a:gd name="connsiteY89" fmla="*/ 183586 h 414448"/>
              <a:gd name="connsiteX90" fmla="*/ 463798 w 605413"/>
              <a:gd name="connsiteY90" fmla="*/ 180909 h 414448"/>
              <a:gd name="connsiteX91" fmla="*/ 463798 w 605413"/>
              <a:gd name="connsiteY91" fmla="*/ 165742 h 414448"/>
              <a:gd name="connsiteX92" fmla="*/ 463699 w 605413"/>
              <a:gd name="connsiteY92" fmla="*/ 155433 h 414448"/>
              <a:gd name="connsiteX93" fmla="*/ 471244 w 605413"/>
              <a:gd name="connsiteY93" fmla="*/ 135508 h 414448"/>
              <a:gd name="connsiteX94" fmla="*/ 492587 w 605413"/>
              <a:gd name="connsiteY94" fmla="*/ 127380 h 414448"/>
              <a:gd name="connsiteX95" fmla="*/ 514725 w 605413"/>
              <a:gd name="connsiteY95" fmla="*/ 135607 h 414448"/>
              <a:gd name="connsiteX96" fmla="*/ 522667 w 605413"/>
              <a:gd name="connsiteY96" fmla="*/ 155235 h 414448"/>
              <a:gd name="connsiteX97" fmla="*/ 522567 w 605413"/>
              <a:gd name="connsiteY97" fmla="*/ 165742 h 414448"/>
              <a:gd name="connsiteX98" fmla="*/ 522567 w 605413"/>
              <a:gd name="connsiteY98" fmla="*/ 181008 h 414448"/>
              <a:gd name="connsiteX99" fmla="*/ 525645 w 605413"/>
              <a:gd name="connsiteY99" fmla="*/ 183586 h 414448"/>
              <a:gd name="connsiteX100" fmla="*/ 567637 w 605413"/>
              <a:gd name="connsiteY100" fmla="*/ 183586 h 414448"/>
              <a:gd name="connsiteX101" fmla="*/ 570814 w 605413"/>
              <a:gd name="connsiteY101" fmla="*/ 181008 h 414448"/>
              <a:gd name="connsiteX102" fmla="*/ 570814 w 605413"/>
              <a:gd name="connsiteY102" fmla="*/ 94469 h 414448"/>
              <a:gd name="connsiteX103" fmla="*/ 576969 w 605413"/>
              <a:gd name="connsiteY103" fmla="*/ 83268 h 414448"/>
              <a:gd name="connsiteX104" fmla="*/ 577267 w 605413"/>
              <a:gd name="connsiteY104" fmla="*/ 81384 h 414448"/>
              <a:gd name="connsiteX105" fmla="*/ 496161 w 605413"/>
              <a:gd name="connsiteY105" fmla="*/ 18339 h 414448"/>
              <a:gd name="connsiteX106" fmla="*/ 493183 w 605413"/>
              <a:gd name="connsiteY106" fmla="*/ 17248 h 414448"/>
              <a:gd name="connsiteX107" fmla="*/ 145036 w 605413"/>
              <a:gd name="connsiteY107" fmla="*/ 17248 h 414448"/>
              <a:gd name="connsiteX108" fmla="*/ 141959 w 605413"/>
              <a:gd name="connsiteY108" fmla="*/ 18438 h 414448"/>
              <a:gd name="connsiteX109" fmla="*/ 62343 w 605413"/>
              <a:gd name="connsiteY109" fmla="*/ 80294 h 414448"/>
              <a:gd name="connsiteX110" fmla="*/ 62144 w 605413"/>
              <a:gd name="connsiteY110" fmla="*/ 83862 h 414448"/>
              <a:gd name="connsiteX111" fmla="*/ 67405 w 605413"/>
              <a:gd name="connsiteY111" fmla="*/ 94469 h 414448"/>
              <a:gd name="connsiteX112" fmla="*/ 67405 w 605413"/>
              <a:gd name="connsiteY112" fmla="*/ 180711 h 414448"/>
              <a:gd name="connsiteX113" fmla="*/ 70681 w 605413"/>
              <a:gd name="connsiteY113" fmla="*/ 183586 h 414448"/>
              <a:gd name="connsiteX114" fmla="*/ 112872 w 605413"/>
              <a:gd name="connsiteY114" fmla="*/ 183586 h 414448"/>
              <a:gd name="connsiteX115" fmla="*/ 115652 w 605413"/>
              <a:gd name="connsiteY115" fmla="*/ 181107 h 414448"/>
              <a:gd name="connsiteX116" fmla="*/ 115652 w 605413"/>
              <a:gd name="connsiteY116" fmla="*/ 165742 h 414448"/>
              <a:gd name="connsiteX117" fmla="*/ 115453 w 605413"/>
              <a:gd name="connsiteY117" fmla="*/ 155433 h 414448"/>
              <a:gd name="connsiteX118" fmla="*/ 123097 w 605413"/>
              <a:gd name="connsiteY118" fmla="*/ 135508 h 414448"/>
              <a:gd name="connsiteX119" fmla="*/ 144341 w 605413"/>
              <a:gd name="connsiteY119" fmla="*/ 127380 h 414448"/>
              <a:gd name="connsiteX120" fmla="*/ 166479 w 605413"/>
              <a:gd name="connsiteY120" fmla="*/ 135607 h 414448"/>
              <a:gd name="connsiteX121" fmla="*/ 174520 w 605413"/>
              <a:gd name="connsiteY121" fmla="*/ 155235 h 414448"/>
              <a:gd name="connsiteX122" fmla="*/ 174421 w 605413"/>
              <a:gd name="connsiteY122" fmla="*/ 165742 h 414448"/>
              <a:gd name="connsiteX123" fmla="*/ 174421 w 605413"/>
              <a:gd name="connsiteY123" fmla="*/ 179720 h 414448"/>
              <a:gd name="connsiteX124" fmla="*/ 179086 w 605413"/>
              <a:gd name="connsiteY124" fmla="*/ 183586 h 414448"/>
              <a:gd name="connsiteX125" fmla="*/ 217902 w 605413"/>
              <a:gd name="connsiteY125" fmla="*/ 183586 h 414448"/>
              <a:gd name="connsiteX126" fmla="*/ 222667 w 605413"/>
              <a:gd name="connsiteY126" fmla="*/ 179918 h 414448"/>
              <a:gd name="connsiteX127" fmla="*/ 222667 w 605413"/>
              <a:gd name="connsiteY127" fmla="*/ 94469 h 414448"/>
              <a:gd name="connsiteX128" fmla="*/ 228822 w 605413"/>
              <a:gd name="connsiteY128" fmla="*/ 83268 h 414448"/>
              <a:gd name="connsiteX129" fmla="*/ 229119 w 605413"/>
              <a:gd name="connsiteY129" fmla="*/ 81384 h 414448"/>
              <a:gd name="connsiteX130" fmla="*/ 148014 w 605413"/>
              <a:gd name="connsiteY130" fmla="*/ 18339 h 414448"/>
              <a:gd name="connsiteX131" fmla="*/ 145036 w 605413"/>
              <a:gd name="connsiteY131" fmla="*/ 17248 h 414448"/>
              <a:gd name="connsiteX132" fmla="*/ 145036 w 605413"/>
              <a:gd name="connsiteY132" fmla="*/ 0 h 414448"/>
              <a:gd name="connsiteX133" fmla="*/ 154070 w 605413"/>
              <a:gd name="connsiteY133" fmla="*/ 2974 h 414448"/>
              <a:gd name="connsiteX134" fmla="*/ 191297 w 605413"/>
              <a:gd name="connsiteY134" fmla="*/ 31919 h 414448"/>
              <a:gd name="connsiteX135" fmla="*/ 204202 w 605413"/>
              <a:gd name="connsiteY135" fmla="*/ 21808 h 414448"/>
              <a:gd name="connsiteX136" fmla="*/ 222170 w 605413"/>
              <a:gd name="connsiteY136" fmla="*/ 21808 h 414448"/>
              <a:gd name="connsiteX137" fmla="*/ 235473 w 605413"/>
              <a:gd name="connsiteY137" fmla="*/ 34992 h 414448"/>
              <a:gd name="connsiteX138" fmla="*/ 235473 w 605413"/>
              <a:gd name="connsiteY138" fmla="*/ 63541 h 414448"/>
              <a:gd name="connsiteX139" fmla="*/ 236466 w 605413"/>
              <a:gd name="connsiteY139" fmla="*/ 67011 h 414448"/>
              <a:gd name="connsiteX140" fmla="*/ 252746 w 605413"/>
              <a:gd name="connsiteY140" fmla="*/ 79699 h 414448"/>
              <a:gd name="connsiteX141" fmla="*/ 256717 w 605413"/>
              <a:gd name="connsiteY141" fmla="*/ 90801 h 414448"/>
              <a:gd name="connsiteX142" fmla="*/ 246691 w 605413"/>
              <a:gd name="connsiteY142" fmla="*/ 97046 h 414448"/>
              <a:gd name="connsiteX143" fmla="*/ 239940 w 605413"/>
              <a:gd name="connsiteY143" fmla="*/ 97046 h 414448"/>
              <a:gd name="connsiteX144" fmla="*/ 238550 w 605413"/>
              <a:gd name="connsiteY144" fmla="*/ 98633 h 414448"/>
              <a:gd name="connsiteX145" fmla="*/ 238550 w 605413"/>
              <a:gd name="connsiteY145" fmla="*/ 179918 h 414448"/>
              <a:gd name="connsiteX146" fmla="*/ 243514 w 605413"/>
              <a:gd name="connsiteY146" fmla="*/ 183586 h 414448"/>
              <a:gd name="connsiteX147" fmla="*/ 251257 w 605413"/>
              <a:gd name="connsiteY147" fmla="*/ 183586 h 414448"/>
              <a:gd name="connsiteX148" fmla="*/ 257611 w 605413"/>
              <a:gd name="connsiteY148" fmla="*/ 188740 h 414448"/>
              <a:gd name="connsiteX149" fmla="*/ 267935 w 605413"/>
              <a:gd name="connsiteY149" fmla="*/ 241179 h 414448"/>
              <a:gd name="connsiteX150" fmla="*/ 272005 w 605413"/>
              <a:gd name="connsiteY150" fmla="*/ 250695 h 414448"/>
              <a:gd name="connsiteX151" fmla="*/ 310522 w 605413"/>
              <a:gd name="connsiteY151" fmla="*/ 305216 h 414448"/>
              <a:gd name="connsiteX152" fmla="*/ 309033 w 605413"/>
              <a:gd name="connsiteY152" fmla="*/ 312056 h 414448"/>
              <a:gd name="connsiteX153" fmla="*/ 272501 w 605413"/>
              <a:gd name="connsiteY153" fmla="*/ 332180 h 414448"/>
              <a:gd name="connsiteX154" fmla="*/ 271509 w 605413"/>
              <a:gd name="connsiteY154" fmla="*/ 338623 h 414448"/>
              <a:gd name="connsiteX155" fmla="*/ 298511 w 605413"/>
              <a:gd name="connsiteY155" fmla="*/ 367965 h 414448"/>
              <a:gd name="connsiteX156" fmla="*/ 302680 w 605413"/>
              <a:gd name="connsiteY156" fmla="*/ 366577 h 414448"/>
              <a:gd name="connsiteX157" fmla="*/ 305162 w 605413"/>
              <a:gd name="connsiteY157" fmla="*/ 345463 h 414448"/>
              <a:gd name="connsiteX158" fmla="*/ 310622 w 605413"/>
              <a:gd name="connsiteY158" fmla="*/ 337830 h 414448"/>
              <a:gd name="connsiteX159" fmla="*/ 354202 w 605413"/>
              <a:gd name="connsiteY159" fmla="*/ 316616 h 414448"/>
              <a:gd name="connsiteX160" fmla="*/ 357081 w 605413"/>
              <a:gd name="connsiteY160" fmla="*/ 309280 h 414448"/>
              <a:gd name="connsiteX161" fmla="*/ 336035 w 605413"/>
              <a:gd name="connsiteY161" fmla="*/ 253174 h 414448"/>
              <a:gd name="connsiteX162" fmla="*/ 337723 w 605413"/>
              <a:gd name="connsiteY162" fmla="*/ 244351 h 414448"/>
              <a:gd name="connsiteX163" fmla="*/ 388749 w 605413"/>
              <a:gd name="connsiteY163" fmla="*/ 187551 h 414448"/>
              <a:gd name="connsiteX164" fmla="*/ 397485 w 605413"/>
              <a:gd name="connsiteY164" fmla="*/ 183586 h 414448"/>
              <a:gd name="connsiteX165" fmla="*/ 399768 w 605413"/>
              <a:gd name="connsiteY165" fmla="*/ 178728 h 414448"/>
              <a:gd name="connsiteX166" fmla="*/ 399768 w 605413"/>
              <a:gd name="connsiteY166" fmla="*/ 99426 h 414448"/>
              <a:gd name="connsiteX167" fmla="*/ 397584 w 605413"/>
              <a:gd name="connsiteY167" fmla="*/ 97046 h 414448"/>
              <a:gd name="connsiteX168" fmla="*/ 391528 w 605413"/>
              <a:gd name="connsiteY168" fmla="*/ 97046 h 414448"/>
              <a:gd name="connsiteX169" fmla="*/ 381502 w 605413"/>
              <a:gd name="connsiteY169" fmla="*/ 90801 h 414448"/>
              <a:gd name="connsiteX170" fmla="*/ 385572 w 605413"/>
              <a:gd name="connsiteY170" fmla="*/ 79699 h 414448"/>
              <a:gd name="connsiteX171" fmla="*/ 484149 w 605413"/>
              <a:gd name="connsiteY171" fmla="*/ 2974 h 414448"/>
              <a:gd name="connsiteX172" fmla="*/ 493183 w 605413"/>
              <a:gd name="connsiteY172" fmla="*/ 0 h 414448"/>
              <a:gd name="connsiteX173" fmla="*/ 502316 w 605413"/>
              <a:gd name="connsiteY173" fmla="*/ 2974 h 414448"/>
              <a:gd name="connsiteX174" fmla="*/ 539543 w 605413"/>
              <a:gd name="connsiteY174" fmla="*/ 31919 h 414448"/>
              <a:gd name="connsiteX175" fmla="*/ 552349 w 605413"/>
              <a:gd name="connsiteY175" fmla="*/ 21808 h 414448"/>
              <a:gd name="connsiteX176" fmla="*/ 570417 w 605413"/>
              <a:gd name="connsiteY176" fmla="*/ 21808 h 414448"/>
              <a:gd name="connsiteX177" fmla="*/ 583620 w 605413"/>
              <a:gd name="connsiteY177" fmla="*/ 34992 h 414448"/>
              <a:gd name="connsiteX178" fmla="*/ 583620 w 605413"/>
              <a:gd name="connsiteY178" fmla="*/ 63541 h 414448"/>
              <a:gd name="connsiteX179" fmla="*/ 584613 w 605413"/>
              <a:gd name="connsiteY179" fmla="*/ 67011 h 414448"/>
              <a:gd name="connsiteX180" fmla="*/ 600893 w 605413"/>
              <a:gd name="connsiteY180" fmla="*/ 79699 h 414448"/>
              <a:gd name="connsiteX181" fmla="*/ 604964 w 605413"/>
              <a:gd name="connsiteY181" fmla="*/ 90801 h 414448"/>
              <a:gd name="connsiteX182" fmla="*/ 594937 w 605413"/>
              <a:gd name="connsiteY182" fmla="*/ 97046 h 414448"/>
              <a:gd name="connsiteX183" fmla="*/ 588187 w 605413"/>
              <a:gd name="connsiteY183" fmla="*/ 97046 h 414448"/>
              <a:gd name="connsiteX184" fmla="*/ 586698 w 605413"/>
              <a:gd name="connsiteY184" fmla="*/ 98633 h 414448"/>
              <a:gd name="connsiteX185" fmla="*/ 586698 w 605413"/>
              <a:gd name="connsiteY185" fmla="*/ 180314 h 414448"/>
              <a:gd name="connsiteX186" fmla="*/ 590073 w 605413"/>
              <a:gd name="connsiteY186" fmla="*/ 183586 h 414448"/>
              <a:gd name="connsiteX187" fmla="*/ 593944 w 605413"/>
              <a:gd name="connsiteY187" fmla="*/ 183586 h 414448"/>
              <a:gd name="connsiteX188" fmla="*/ 599305 w 605413"/>
              <a:gd name="connsiteY188" fmla="*/ 188839 h 414448"/>
              <a:gd name="connsiteX189" fmla="*/ 599305 w 605413"/>
              <a:gd name="connsiteY189" fmla="*/ 398893 h 414448"/>
              <a:gd name="connsiteX190" fmla="*/ 593944 w 605413"/>
              <a:gd name="connsiteY190" fmla="*/ 404147 h 414448"/>
              <a:gd name="connsiteX191" fmla="*/ 584712 w 605413"/>
              <a:gd name="connsiteY191" fmla="*/ 404147 h 414448"/>
              <a:gd name="connsiteX192" fmla="*/ 579451 w 605413"/>
              <a:gd name="connsiteY192" fmla="*/ 398893 h 414448"/>
              <a:gd name="connsiteX193" fmla="*/ 579451 w 605413"/>
              <a:gd name="connsiteY193" fmla="*/ 258328 h 414448"/>
              <a:gd name="connsiteX194" fmla="*/ 359166 w 605413"/>
              <a:gd name="connsiteY194" fmla="*/ 258328 h 414448"/>
              <a:gd name="connsiteX195" fmla="*/ 381998 w 605413"/>
              <a:gd name="connsiteY195" fmla="*/ 319194 h 414448"/>
              <a:gd name="connsiteX196" fmla="*/ 379119 w 605413"/>
              <a:gd name="connsiteY196" fmla="*/ 326430 h 414448"/>
              <a:gd name="connsiteX197" fmla="*/ 329086 w 605413"/>
              <a:gd name="connsiteY197" fmla="*/ 350915 h 414448"/>
              <a:gd name="connsiteX198" fmla="*/ 323626 w 605413"/>
              <a:gd name="connsiteY198" fmla="*/ 358449 h 414448"/>
              <a:gd name="connsiteX199" fmla="*/ 317372 w 605413"/>
              <a:gd name="connsiteY199" fmla="*/ 411780 h 414448"/>
              <a:gd name="connsiteX200" fmla="*/ 313203 w 605413"/>
              <a:gd name="connsiteY200" fmla="*/ 413167 h 414448"/>
              <a:gd name="connsiteX201" fmla="*/ 239742 w 605413"/>
              <a:gd name="connsiteY201" fmla="*/ 333468 h 414448"/>
              <a:gd name="connsiteX202" fmla="*/ 240834 w 605413"/>
              <a:gd name="connsiteY202" fmla="*/ 327025 h 414448"/>
              <a:gd name="connsiteX203" fmla="*/ 279947 w 605413"/>
              <a:gd name="connsiteY203" fmla="*/ 305414 h 414448"/>
              <a:gd name="connsiteX204" fmla="*/ 281535 w 605413"/>
              <a:gd name="connsiteY204" fmla="*/ 298575 h 414448"/>
              <a:gd name="connsiteX205" fmla="*/ 254136 w 605413"/>
              <a:gd name="connsiteY205" fmla="*/ 259815 h 414448"/>
              <a:gd name="connsiteX206" fmla="*/ 251456 w 605413"/>
              <a:gd name="connsiteY206" fmla="*/ 258328 h 414448"/>
              <a:gd name="connsiteX207" fmla="*/ 22435 w 605413"/>
              <a:gd name="connsiteY207" fmla="*/ 258328 h 414448"/>
              <a:gd name="connsiteX208" fmla="*/ 19854 w 605413"/>
              <a:gd name="connsiteY208" fmla="*/ 260608 h 414448"/>
              <a:gd name="connsiteX209" fmla="*/ 19854 w 605413"/>
              <a:gd name="connsiteY209" fmla="*/ 398893 h 414448"/>
              <a:gd name="connsiteX210" fmla="*/ 14593 w 605413"/>
              <a:gd name="connsiteY210" fmla="*/ 404147 h 414448"/>
              <a:gd name="connsiteX211" fmla="*/ 5261 w 605413"/>
              <a:gd name="connsiteY211" fmla="*/ 404147 h 414448"/>
              <a:gd name="connsiteX212" fmla="*/ 0 w 605413"/>
              <a:gd name="connsiteY212" fmla="*/ 398893 h 414448"/>
              <a:gd name="connsiteX213" fmla="*/ 0 w 605413"/>
              <a:gd name="connsiteY213" fmla="*/ 188839 h 414448"/>
              <a:gd name="connsiteX214" fmla="*/ 5261 w 605413"/>
              <a:gd name="connsiteY214" fmla="*/ 183586 h 414448"/>
              <a:gd name="connsiteX215" fmla="*/ 48941 w 605413"/>
              <a:gd name="connsiteY215" fmla="*/ 183586 h 414448"/>
              <a:gd name="connsiteX216" fmla="*/ 51522 w 605413"/>
              <a:gd name="connsiteY216" fmla="*/ 180215 h 414448"/>
              <a:gd name="connsiteX217" fmla="*/ 51522 w 605413"/>
              <a:gd name="connsiteY217" fmla="*/ 99426 h 414448"/>
              <a:gd name="connsiteX218" fmla="*/ 49437 w 605413"/>
              <a:gd name="connsiteY218" fmla="*/ 97046 h 414448"/>
              <a:gd name="connsiteX219" fmla="*/ 43382 w 605413"/>
              <a:gd name="connsiteY219" fmla="*/ 97046 h 414448"/>
              <a:gd name="connsiteX220" fmla="*/ 33355 w 605413"/>
              <a:gd name="connsiteY220" fmla="*/ 90801 h 414448"/>
              <a:gd name="connsiteX221" fmla="*/ 37326 w 605413"/>
              <a:gd name="connsiteY221" fmla="*/ 79699 h 414448"/>
              <a:gd name="connsiteX222" fmla="*/ 136002 w 605413"/>
              <a:gd name="connsiteY222" fmla="*/ 2974 h 414448"/>
              <a:gd name="connsiteX223" fmla="*/ 145036 w 605413"/>
              <a:gd name="connsiteY223" fmla="*/ 0 h 41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605413" h="414448">
                <a:moveTo>
                  <a:pt x="545295" y="314016"/>
                </a:moveTo>
                <a:cubicBezTo>
                  <a:pt x="552486" y="314016"/>
                  <a:pt x="558315" y="319845"/>
                  <a:pt x="558315" y="327036"/>
                </a:cubicBezTo>
                <a:cubicBezTo>
                  <a:pt x="558315" y="334227"/>
                  <a:pt x="552486" y="340056"/>
                  <a:pt x="545295" y="340056"/>
                </a:cubicBezTo>
                <a:cubicBezTo>
                  <a:pt x="538104" y="340056"/>
                  <a:pt x="532275" y="334227"/>
                  <a:pt x="532275" y="327036"/>
                </a:cubicBezTo>
                <a:cubicBezTo>
                  <a:pt x="532275" y="319845"/>
                  <a:pt x="538104" y="314016"/>
                  <a:pt x="545295" y="314016"/>
                </a:cubicBezTo>
                <a:close/>
                <a:moveTo>
                  <a:pt x="413372" y="301032"/>
                </a:moveTo>
                <a:cubicBezTo>
                  <a:pt x="420543" y="301032"/>
                  <a:pt x="426356" y="306861"/>
                  <a:pt x="426356" y="314052"/>
                </a:cubicBezTo>
                <a:cubicBezTo>
                  <a:pt x="426356" y="321243"/>
                  <a:pt x="420543" y="327072"/>
                  <a:pt x="413372" y="327072"/>
                </a:cubicBezTo>
                <a:cubicBezTo>
                  <a:pt x="406201" y="327072"/>
                  <a:pt x="400388" y="321243"/>
                  <a:pt x="400388" y="314052"/>
                </a:cubicBezTo>
                <a:cubicBezTo>
                  <a:pt x="400388" y="306861"/>
                  <a:pt x="406201" y="301032"/>
                  <a:pt x="413372" y="301032"/>
                </a:cubicBezTo>
                <a:close/>
                <a:moveTo>
                  <a:pt x="191903" y="298280"/>
                </a:moveTo>
                <a:cubicBezTo>
                  <a:pt x="203458" y="298280"/>
                  <a:pt x="212826" y="307648"/>
                  <a:pt x="212826" y="319203"/>
                </a:cubicBezTo>
                <a:cubicBezTo>
                  <a:pt x="212826" y="330758"/>
                  <a:pt x="203458" y="340126"/>
                  <a:pt x="191903" y="340126"/>
                </a:cubicBezTo>
                <a:cubicBezTo>
                  <a:pt x="180348" y="340126"/>
                  <a:pt x="170980" y="330758"/>
                  <a:pt x="170980" y="319203"/>
                </a:cubicBezTo>
                <a:cubicBezTo>
                  <a:pt x="170980" y="307648"/>
                  <a:pt x="180348" y="298280"/>
                  <a:pt x="191903" y="298280"/>
                </a:cubicBezTo>
                <a:close/>
                <a:moveTo>
                  <a:pt x="62450" y="280145"/>
                </a:moveTo>
                <a:cubicBezTo>
                  <a:pt x="74025" y="280145"/>
                  <a:pt x="83408" y="289513"/>
                  <a:pt x="83408" y="301068"/>
                </a:cubicBezTo>
                <a:cubicBezTo>
                  <a:pt x="83408" y="312623"/>
                  <a:pt x="74025" y="321991"/>
                  <a:pt x="62450" y="321991"/>
                </a:cubicBezTo>
                <a:cubicBezTo>
                  <a:pt x="50875" y="321991"/>
                  <a:pt x="41492" y="312623"/>
                  <a:pt x="41492" y="301068"/>
                </a:cubicBezTo>
                <a:cubicBezTo>
                  <a:pt x="41492" y="289513"/>
                  <a:pt x="50875" y="280145"/>
                  <a:pt x="62450" y="280145"/>
                </a:cubicBezTo>
                <a:close/>
                <a:moveTo>
                  <a:pt x="493182" y="275064"/>
                </a:moveTo>
                <a:cubicBezTo>
                  <a:pt x="500353" y="275064"/>
                  <a:pt x="506166" y="280877"/>
                  <a:pt x="506166" y="288048"/>
                </a:cubicBezTo>
                <a:cubicBezTo>
                  <a:pt x="506166" y="295219"/>
                  <a:pt x="500353" y="301032"/>
                  <a:pt x="493182" y="301032"/>
                </a:cubicBezTo>
                <a:cubicBezTo>
                  <a:pt x="486011" y="301032"/>
                  <a:pt x="480198" y="295219"/>
                  <a:pt x="480198" y="288048"/>
                </a:cubicBezTo>
                <a:cubicBezTo>
                  <a:pt x="480198" y="280877"/>
                  <a:pt x="486011" y="275064"/>
                  <a:pt x="493182" y="275064"/>
                </a:cubicBezTo>
                <a:close/>
                <a:moveTo>
                  <a:pt x="140849" y="267161"/>
                </a:moveTo>
                <a:cubicBezTo>
                  <a:pt x="152424" y="267161"/>
                  <a:pt x="161807" y="276529"/>
                  <a:pt x="161807" y="288084"/>
                </a:cubicBezTo>
                <a:cubicBezTo>
                  <a:pt x="161807" y="299639"/>
                  <a:pt x="152424" y="309007"/>
                  <a:pt x="140849" y="309007"/>
                </a:cubicBezTo>
                <a:cubicBezTo>
                  <a:pt x="129274" y="309007"/>
                  <a:pt x="119891" y="299639"/>
                  <a:pt x="119891" y="288084"/>
                </a:cubicBezTo>
                <a:cubicBezTo>
                  <a:pt x="119891" y="276529"/>
                  <a:pt x="129274" y="267161"/>
                  <a:pt x="140849" y="267161"/>
                </a:cubicBezTo>
                <a:close/>
                <a:moveTo>
                  <a:pt x="406419" y="203411"/>
                </a:moveTo>
                <a:cubicBezTo>
                  <a:pt x="403441" y="203411"/>
                  <a:pt x="399470" y="205196"/>
                  <a:pt x="397584" y="207376"/>
                </a:cubicBezTo>
                <a:lnTo>
                  <a:pt x="366016" y="242468"/>
                </a:lnTo>
                <a:lnTo>
                  <a:pt x="579451" y="242468"/>
                </a:lnTo>
                <a:lnTo>
                  <a:pt x="579451" y="208665"/>
                </a:lnTo>
                <a:cubicBezTo>
                  <a:pt x="579451" y="205790"/>
                  <a:pt x="577068" y="203411"/>
                  <a:pt x="574090" y="203411"/>
                </a:cubicBezTo>
                <a:close/>
                <a:moveTo>
                  <a:pt x="25116" y="203411"/>
                </a:moveTo>
                <a:cubicBezTo>
                  <a:pt x="22237" y="203411"/>
                  <a:pt x="19854" y="205790"/>
                  <a:pt x="19854" y="208665"/>
                </a:cubicBezTo>
                <a:lnTo>
                  <a:pt x="19854" y="239296"/>
                </a:lnTo>
                <a:cubicBezTo>
                  <a:pt x="19854" y="239296"/>
                  <a:pt x="19259" y="242468"/>
                  <a:pt x="23329" y="242468"/>
                </a:cubicBezTo>
                <a:lnTo>
                  <a:pt x="244308" y="242468"/>
                </a:lnTo>
                <a:cubicBezTo>
                  <a:pt x="247981" y="242468"/>
                  <a:pt x="247485" y="240188"/>
                  <a:pt x="247485" y="240188"/>
                </a:cubicBezTo>
                <a:lnTo>
                  <a:pt x="241231" y="208566"/>
                </a:lnTo>
                <a:cubicBezTo>
                  <a:pt x="240734" y="205790"/>
                  <a:pt x="237855" y="203411"/>
                  <a:pt x="234977" y="203411"/>
                </a:cubicBezTo>
                <a:close/>
                <a:moveTo>
                  <a:pt x="492587" y="143240"/>
                </a:moveTo>
                <a:cubicBezTo>
                  <a:pt x="488120" y="143240"/>
                  <a:pt x="484844" y="144331"/>
                  <a:pt x="482759" y="146412"/>
                </a:cubicBezTo>
                <a:cubicBezTo>
                  <a:pt x="479483" y="149684"/>
                  <a:pt x="479583" y="154937"/>
                  <a:pt x="479583" y="155037"/>
                </a:cubicBezTo>
                <a:cubicBezTo>
                  <a:pt x="479682" y="157911"/>
                  <a:pt x="479682" y="162769"/>
                  <a:pt x="479682" y="165742"/>
                </a:cubicBezTo>
                <a:lnTo>
                  <a:pt x="479682" y="180810"/>
                </a:lnTo>
                <a:cubicBezTo>
                  <a:pt x="479682" y="180810"/>
                  <a:pt x="479384" y="183586"/>
                  <a:pt x="483256" y="183586"/>
                </a:cubicBezTo>
                <a:lnTo>
                  <a:pt x="504103" y="183586"/>
                </a:lnTo>
                <a:cubicBezTo>
                  <a:pt x="507081" y="183586"/>
                  <a:pt x="506684" y="180810"/>
                  <a:pt x="506684" y="180810"/>
                </a:cubicBezTo>
                <a:lnTo>
                  <a:pt x="506684" y="165742"/>
                </a:lnTo>
                <a:cubicBezTo>
                  <a:pt x="506684" y="162769"/>
                  <a:pt x="506783" y="158010"/>
                  <a:pt x="506783" y="155037"/>
                </a:cubicBezTo>
                <a:cubicBezTo>
                  <a:pt x="506783" y="151567"/>
                  <a:pt x="505294" y="143240"/>
                  <a:pt x="492587" y="143240"/>
                </a:cubicBezTo>
                <a:close/>
                <a:moveTo>
                  <a:pt x="144341" y="143240"/>
                </a:moveTo>
                <a:cubicBezTo>
                  <a:pt x="139973" y="143240"/>
                  <a:pt x="136697" y="144331"/>
                  <a:pt x="134613" y="146412"/>
                </a:cubicBezTo>
                <a:cubicBezTo>
                  <a:pt x="131337" y="149684"/>
                  <a:pt x="131337" y="154937"/>
                  <a:pt x="131337" y="155037"/>
                </a:cubicBezTo>
                <a:cubicBezTo>
                  <a:pt x="131436" y="157911"/>
                  <a:pt x="131535" y="162769"/>
                  <a:pt x="131535" y="165742"/>
                </a:cubicBezTo>
                <a:lnTo>
                  <a:pt x="131535" y="180612"/>
                </a:lnTo>
                <a:cubicBezTo>
                  <a:pt x="131535" y="180612"/>
                  <a:pt x="131138" y="183586"/>
                  <a:pt x="134910" y="183586"/>
                </a:cubicBezTo>
                <a:lnTo>
                  <a:pt x="154963" y="183586"/>
                </a:lnTo>
                <a:cubicBezTo>
                  <a:pt x="159133" y="183586"/>
                  <a:pt x="158537" y="180116"/>
                  <a:pt x="158537" y="180116"/>
                </a:cubicBezTo>
                <a:lnTo>
                  <a:pt x="158537" y="165742"/>
                </a:lnTo>
                <a:cubicBezTo>
                  <a:pt x="158537" y="162769"/>
                  <a:pt x="158537" y="158010"/>
                  <a:pt x="158636" y="155037"/>
                </a:cubicBezTo>
                <a:cubicBezTo>
                  <a:pt x="158537" y="151567"/>
                  <a:pt x="157048" y="143240"/>
                  <a:pt x="144341" y="143240"/>
                </a:cubicBezTo>
                <a:close/>
                <a:moveTo>
                  <a:pt x="556122" y="37669"/>
                </a:moveTo>
                <a:cubicBezTo>
                  <a:pt x="556122" y="37669"/>
                  <a:pt x="555030" y="37470"/>
                  <a:pt x="555030" y="38561"/>
                </a:cubicBezTo>
                <a:cubicBezTo>
                  <a:pt x="555030" y="38957"/>
                  <a:pt x="555030" y="39849"/>
                  <a:pt x="555030" y="39849"/>
                </a:cubicBezTo>
                <a:cubicBezTo>
                  <a:pt x="555030" y="41535"/>
                  <a:pt x="555725" y="41931"/>
                  <a:pt x="556221" y="42427"/>
                </a:cubicBezTo>
                <a:lnTo>
                  <a:pt x="566645" y="51051"/>
                </a:lnTo>
                <a:cubicBezTo>
                  <a:pt x="566645" y="51051"/>
                  <a:pt x="567737" y="51745"/>
                  <a:pt x="567737" y="50258"/>
                </a:cubicBezTo>
                <a:lnTo>
                  <a:pt x="567737" y="39056"/>
                </a:lnTo>
                <a:cubicBezTo>
                  <a:pt x="567737" y="37669"/>
                  <a:pt x="566545" y="37669"/>
                  <a:pt x="566545" y="37669"/>
                </a:cubicBezTo>
                <a:close/>
                <a:moveTo>
                  <a:pt x="207975" y="37669"/>
                </a:moveTo>
                <a:cubicBezTo>
                  <a:pt x="207975" y="37669"/>
                  <a:pt x="206883" y="37470"/>
                  <a:pt x="206883" y="38561"/>
                </a:cubicBezTo>
                <a:cubicBezTo>
                  <a:pt x="206883" y="38957"/>
                  <a:pt x="206883" y="39849"/>
                  <a:pt x="206783" y="39849"/>
                </a:cubicBezTo>
                <a:cubicBezTo>
                  <a:pt x="206783" y="41535"/>
                  <a:pt x="207577" y="41931"/>
                  <a:pt x="208074" y="42427"/>
                </a:cubicBezTo>
                <a:lnTo>
                  <a:pt x="218497" y="51051"/>
                </a:lnTo>
                <a:cubicBezTo>
                  <a:pt x="218497" y="51051"/>
                  <a:pt x="219589" y="51745"/>
                  <a:pt x="219589" y="50258"/>
                </a:cubicBezTo>
                <a:lnTo>
                  <a:pt x="219589" y="39056"/>
                </a:lnTo>
                <a:cubicBezTo>
                  <a:pt x="219589" y="37669"/>
                  <a:pt x="218398" y="37669"/>
                  <a:pt x="218398" y="37669"/>
                </a:cubicBezTo>
                <a:close/>
                <a:moveTo>
                  <a:pt x="493183" y="17248"/>
                </a:moveTo>
                <a:cubicBezTo>
                  <a:pt x="491396" y="17248"/>
                  <a:pt x="490105" y="18438"/>
                  <a:pt x="490105" y="18438"/>
                </a:cubicBezTo>
                <a:lnTo>
                  <a:pt x="410589" y="80294"/>
                </a:lnTo>
                <a:cubicBezTo>
                  <a:pt x="408405" y="82177"/>
                  <a:pt x="409596" y="83268"/>
                  <a:pt x="410291" y="83862"/>
                </a:cubicBezTo>
                <a:cubicBezTo>
                  <a:pt x="413567" y="86341"/>
                  <a:pt x="415651" y="90107"/>
                  <a:pt x="415651" y="94469"/>
                </a:cubicBezTo>
                <a:lnTo>
                  <a:pt x="415651" y="181008"/>
                </a:lnTo>
                <a:cubicBezTo>
                  <a:pt x="415651" y="181008"/>
                  <a:pt x="415651" y="183586"/>
                  <a:pt x="418729" y="183586"/>
                </a:cubicBezTo>
                <a:lnTo>
                  <a:pt x="460423" y="183586"/>
                </a:lnTo>
                <a:cubicBezTo>
                  <a:pt x="464195" y="183586"/>
                  <a:pt x="463798" y="180909"/>
                  <a:pt x="463798" y="180909"/>
                </a:cubicBezTo>
                <a:lnTo>
                  <a:pt x="463798" y="165742"/>
                </a:lnTo>
                <a:cubicBezTo>
                  <a:pt x="463798" y="162868"/>
                  <a:pt x="463798" y="158308"/>
                  <a:pt x="463699" y="155433"/>
                </a:cubicBezTo>
                <a:cubicBezTo>
                  <a:pt x="463600" y="154244"/>
                  <a:pt x="463501" y="143538"/>
                  <a:pt x="471244" y="135508"/>
                </a:cubicBezTo>
                <a:cubicBezTo>
                  <a:pt x="474818" y="131841"/>
                  <a:pt x="481469" y="127380"/>
                  <a:pt x="492587" y="127380"/>
                </a:cubicBezTo>
                <a:cubicBezTo>
                  <a:pt x="501820" y="127380"/>
                  <a:pt x="509265" y="130155"/>
                  <a:pt x="514725" y="135607"/>
                </a:cubicBezTo>
                <a:cubicBezTo>
                  <a:pt x="522567" y="143637"/>
                  <a:pt x="522667" y="154144"/>
                  <a:pt x="522667" y="155235"/>
                </a:cubicBezTo>
                <a:cubicBezTo>
                  <a:pt x="522667" y="158110"/>
                  <a:pt x="522567" y="162868"/>
                  <a:pt x="522567" y="165742"/>
                </a:cubicBezTo>
                <a:lnTo>
                  <a:pt x="522567" y="181008"/>
                </a:lnTo>
                <a:cubicBezTo>
                  <a:pt x="522567" y="181008"/>
                  <a:pt x="522071" y="183586"/>
                  <a:pt x="525645" y="183586"/>
                </a:cubicBezTo>
                <a:cubicBezTo>
                  <a:pt x="536962" y="183586"/>
                  <a:pt x="557214" y="183586"/>
                  <a:pt x="567637" y="183586"/>
                </a:cubicBezTo>
                <a:cubicBezTo>
                  <a:pt x="570913" y="183586"/>
                  <a:pt x="570814" y="181008"/>
                  <a:pt x="570814" y="181008"/>
                </a:cubicBezTo>
                <a:lnTo>
                  <a:pt x="570814" y="94469"/>
                </a:lnTo>
                <a:cubicBezTo>
                  <a:pt x="570814" y="89711"/>
                  <a:pt x="573296" y="85647"/>
                  <a:pt x="576969" y="83268"/>
                </a:cubicBezTo>
                <a:cubicBezTo>
                  <a:pt x="577465" y="82970"/>
                  <a:pt x="578458" y="82475"/>
                  <a:pt x="577267" y="81384"/>
                </a:cubicBezTo>
                <a:lnTo>
                  <a:pt x="496161" y="18339"/>
                </a:lnTo>
                <a:cubicBezTo>
                  <a:pt x="496161" y="18339"/>
                  <a:pt x="495168" y="17248"/>
                  <a:pt x="493183" y="17248"/>
                </a:cubicBezTo>
                <a:close/>
                <a:moveTo>
                  <a:pt x="145036" y="17248"/>
                </a:moveTo>
                <a:cubicBezTo>
                  <a:pt x="143249" y="17248"/>
                  <a:pt x="141959" y="18438"/>
                  <a:pt x="141959" y="18438"/>
                </a:cubicBezTo>
                <a:lnTo>
                  <a:pt x="62343" y="80294"/>
                </a:lnTo>
                <a:cubicBezTo>
                  <a:pt x="60159" y="82177"/>
                  <a:pt x="61350" y="83268"/>
                  <a:pt x="62144" y="83862"/>
                </a:cubicBezTo>
                <a:cubicBezTo>
                  <a:pt x="65321" y="86341"/>
                  <a:pt x="67405" y="90107"/>
                  <a:pt x="67405" y="94469"/>
                </a:cubicBezTo>
                <a:lnTo>
                  <a:pt x="67405" y="180711"/>
                </a:lnTo>
                <a:cubicBezTo>
                  <a:pt x="67405" y="180711"/>
                  <a:pt x="66711" y="183586"/>
                  <a:pt x="70681" y="183586"/>
                </a:cubicBezTo>
                <a:lnTo>
                  <a:pt x="112872" y="183586"/>
                </a:lnTo>
                <a:cubicBezTo>
                  <a:pt x="115949" y="183586"/>
                  <a:pt x="115652" y="181107"/>
                  <a:pt x="115652" y="181107"/>
                </a:cubicBezTo>
                <a:lnTo>
                  <a:pt x="115652" y="165742"/>
                </a:lnTo>
                <a:cubicBezTo>
                  <a:pt x="115652" y="162868"/>
                  <a:pt x="115552" y="158308"/>
                  <a:pt x="115453" y="155433"/>
                </a:cubicBezTo>
                <a:cubicBezTo>
                  <a:pt x="115453" y="154244"/>
                  <a:pt x="115255" y="143538"/>
                  <a:pt x="123097" y="135508"/>
                </a:cubicBezTo>
                <a:cubicBezTo>
                  <a:pt x="126671" y="131841"/>
                  <a:pt x="133223" y="127380"/>
                  <a:pt x="144341" y="127380"/>
                </a:cubicBezTo>
                <a:cubicBezTo>
                  <a:pt x="153673" y="127380"/>
                  <a:pt x="161118" y="130155"/>
                  <a:pt x="166479" y="135607"/>
                </a:cubicBezTo>
                <a:cubicBezTo>
                  <a:pt x="174421" y="143637"/>
                  <a:pt x="174520" y="154144"/>
                  <a:pt x="174520" y="155235"/>
                </a:cubicBezTo>
                <a:cubicBezTo>
                  <a:pt x="174421" y="158110"/>
                  <a:pt x="174421" y="162868"/>
                  <a:pt x="174421" y="165742"/>
                </a:cubicBezTo>
                <a:lnTo>
                  <a:pt x="174421" y="179720"/>
                </a:lnTo>
                <a:cubicBezTo>
                  <a:pt x="174421" y="179720"/>
                  <a:pt x="174321" y="183586"/>
                  <a:pt x="179086" y="183586"/>
                </a:cubicBezTo>
                <a:lnTo>
                  <a:pt x="217902" y="183586"/>
                </a:lnTo>
                <a:cubicBezTo>
                  <a:pt x="223064" y="183586"/>
                  <a:pt x="222667" y="179918"/>
                  <a:pt x="222667" y="179918"/>
                </a:cubicBezTo>
                <a:lnTo>
                  <a:pt x="222667" y="94469"/>
                </a:lnTo>
                <a:cubicBezTo>
                  <a:pt x="222667" y="89711"/>
                  <a:pt x="225149" y="85647"/>
                  <a:pt x="228822" y="83268"/>
                </a:cubicBezTo>
                <a:cubicBezTo>
                  <a:pt x="229318" y="82970"/>
                  <a:pt x="230211" y="82475"/>
                  <a:pt x="229119" y="81384"/>
                </a:cubicBezTo>
                <a:lnTo>
                  <a:pt x="148014" y="18339"/>
                </a:lnTo>
                <a:cubicBezTo>
                  <a:pt x="148014" y="18339"/>
                  <a:pt x="147022" y="17248"/>
                  <a:pt x="145036" y="17248"/>
                </a:cubicBezTo>
                <a:close/>
                <a:moveTo>
                  <a:pt x="145036" y="0"/>
                </a:moveTo>
                <a:cubicBezTo>
                  <a:pt x="148411" y="0"/>
                  <a:pt x="151588" y="991"/>
                  <a:pt x="154070" y="2974"/>
                </a:cubicBezTo>
                <a:lnTo>
                  <a:pt x="191297" y="31919"/>
                </a:lnTo>
                <a:cubicBezTo>
                  <a:pt x="192687" y="26071"/>
                  <a:pt x="197948" y="21808"/>
                  <a:pt x="204202" y="21808"/>
                </a:cubicBezTo>
                <a:lnTo>
                  <a:pt x="222170" y="21808"/>
                </a:lnTo>
                <a:cubicBezTo>
                  <a:pt x="229517" y="21808"/>
                  <a:pt x="235473" y="27756"/>
                  <a:pt x="235473" y="34992"/>
                </a:cubicBezTo>
                <a:lnTo>
                  <a:pt x="235473" y="63541"/>
                </a:lnTo>
                <a:cubicBezTo>
                  <a:pt x="235473" y="64433"/>
                  <a:pt x="235175" y="66019"/>
                  <a:pt x="236466" y="67011"/>
                </a:cubicBezTo>
                <a:lnTo>
                  <a:pt x="252746" y="79699"/>
                </a:lnTo>
                <a:cubicBezTo>
                  <a:pt x="258504" y="84160"/>
                  <a:pt x="257313" y="89314"/>
                  <a:pt x="256717" y="90801"/>
                </a:cubicBezTo>
                <a:cubicBezTo>
                  <a:pt x="256221" y="92288"/>
                  <a:pt x="254037" y="97046"/>
                  <a:pt x="246691" y="97046"/>
                </a:cubicBezTo>
                <a:lnTo>
                  <a:pt x="239940" y="97046"/>
                </a:lnTo>
                <a:cubicBezTo>
                  <a:pt x="238550" y="97046"/>
                  <a:pt x="238550" y="98633"/>
                  <a:pt x="238550" y="98633"/>
                </a:cubicBezTo>
                <a:lnTo>
                  <a:pt x="238550" y="179918"/>
                </a:lnTo>
                <a:cubicBezTo>
                  <a:pt x="238550" y="179918"/>
                  <a:pt x="239047" y="183586"/>
                  <a:pt x="243514" y="183586"/>
                </a:cubicBezTo>
                <a:lnTo>
                  <a:pt x="251257" y="183586"/>
                </a:lnTo>
                <a:cubicBezTo>
                  <a:pt x="254235" y="183586"/>
                  <a:pt x="257015" y="185965"/>
                  <a:pt x="257611" y="188740"/>
                </a:cubicBezTo>
                <a:lnTo>
                  <a:pt x="267935" y="241179"/>
                </a:lnTo>
                <a:cubicBezTo>
                  <a:pt x="268530" y="244054"/>
                  <a:pt x="270317" y="248316"/>
                  <a:pt x="272005" y="250695"/>
                </a:cubicBezTo>
                <a:lnTo>
                  <a:pt x="310522" y="305216"/>
                </a:lnTo>
                <a:cubicBezTo>
                  <a:pt x="312210" y="307595"/>
                  <a:pt x="311515" y="310668"/>
                  <a:pt x="309033" y="312056"/>
                </a:cubicBezTo>
                <a:lnTo>
                  <a:pt x="272501" y="332180"/>
                </a:lnTo>
                <a:cubicBezTo>
                  <a:pt x="270020" y="333567"/>
                  <a:pt x="269523" y="336541"/>
                  <a:pt x="271509" y="338623"/>
                </a:cubicBezTo>
                <a:lnTo>
                  <a:pt x="298511" y="367965"/>
                </a:lnTo>
                <a:cubicBezTo>
                  <a:pt x="300496" y="370146"/>
                  <a:pt x="302382" y="369452"/>
                  <a:pt x="302680" y="366577"/>
                </a:cubicBezTo>
                <a:lnTo>
                  <a:pt x="305162" y="345463"/>
                </a:lnTo>
                <a:cubicBezTo>
                  <a:pt x="305559" y="342588"/>
                  <a:pt x="307941" y="339118"/>
                  <a:pt x="310622" y="337830"/>
                </a:cubicBezTo>
                <a:lnTo>
                  <a:pt x="354202" y="316616"/>
                </a:lnTo>
                <a:cubicBezTo>
                  <a:pt x="356783" y="315328"/>
                  <a:pt x="358074" y="312056"/>
                  <a:pt x="357081" y="309280"/>
                </a:cubicBezTo>
                <a:lnTo>
                  <a:pt x="336035" y="253174"/>
                </a:lnTo>
                <a:cubicBezTo>
                  <a:pt x="334943" y="250497"/>
                  <a:pt x="335738" y="246532"/>
                  <a:pt x="337723" y="244351"/>
                </a:cubicBezTo>
                <a:lnTo>
                  <a:pt x="388749" y="187551"/>
                </a:lnTo>
                <a:cubicBezTo>
                  <a:pt x="390635" y="185370"/>
                  <a:pt x="394606" y="183586"/>
                  <a:pt x="397485" y="183586"/>
                </a:cubicBezTo>
                <a:cubicBezTo>
                  <a:pt x="397485" y="183586"/>
                  <a:pt x="399768" y="182892"/>
                  <a:pt x="399768" y="178728"/>
                </a:cubicBezTo>
                <a:lnTo>
                  <a:pt x="399768" y="99426"/>
                </a:lnTo>
                <a:cubicBezTo>
                  <a:pt x="399768" y="97046"/>
                  <a:pt x="397584" y="97046"/>
                  <a:pt x="397584" y="97046"/>
                </a:cubicBezTo>
                <a:lnTo>
                  <a:pt x="391528" y="97046"/>
                </a:lnTo>
                <a:cubicBezTo>
                  <a:pt x="384282" y="97046"/>
                  <a:pt x="381998" y="92288"/>
                  <a:pt x="381502" y="90801"/>
                </a:cubicBezTo>
                <a:cubicBezTo>
                  <a:pt x="381006" y="89314"/>
                  <a:pt x="379814" y="84160"/>
                  <a:pt x="385572" y="79699"/>
                </a:cubicBezTo>
                <a:lnTo>
                  <a:pt x="484149" y="2974"/>
                </a:lnTo>
                <a:cubicBezTo>
                  <a:pt x="486631" y="991"/>
                  <a:pt x="489907" y="0"/>
                  <a:pt x="493183" y="0"/>
                </a:cubicBezTo>
                <a:cubicBezTo>
                  <a:pt x="496558" y="0"/>
                  <a:pt x="499834" y="991"/>
                  <a:pt x="502316" y="2974"/>
                </a:cubicBezTo>
                <a:lnTo>
                  <a:pt x="539543" y="31919"/>
                </a:lnTo>
                <a:cubicBezTo>
                  <a:pt x="540933" y="26071"/>
                  <a:pt x="546095" y="21808"/>
                  <a:pt x="552349" y="21808"/>
                </a:cubicBezTo>
                <a:lnTo>
                  <a:pt x="570417" y="21808"/>
                </a:lnTo>
                <a:cubicBezTo>
                  <a:pt x="577664" y="21808"/>
                  <a:pt x="583620" y="27756"/>
                  <a:pt x="583620" y="34992"/>
                </a:cubicBezTo>
                <a:lnTo>
                  <a:pt x="583620" y="63541"/>
                </a:lnTo>
                <a:cubicBezTo>
                  <a:pt x="583620" y="64433"/>
                  <a:pt x="583422" y="66019"/>
                  <a:pt x="584613" y="67011"/>
                </a:cubicBezTo>
                <a:lnTo>
                  <a:pt x="600893" y="79699"/>
                </a:lnTo>
                <a:cubicBezTo>
                  <a:pt x="606651" y="84160"/>
                  <a:pt x="605460" y="89314"/>
                  <a:pt x="604964" y="90801"/>
                </a:cubicBezTo>
                <a:cubicBezTo>
                  <a:pt x="604467" y="92288"/>
                  <a:pt x="602184" y="97046"/>
                  <a:pt x="594937" y="97046"/>
                </a:cubicBezTo>
                <a:lnTo>
                  <a:pt x="588187" y="97046"/>
                </a:lnTo>
                <a:cubicBezTo>
                  <a:pt x="586698" y="97046"/>
                  <a:pt x="586698" y="98633"/>
                  <a:pt x="586698" y="98633"/>
                </a:cubicBezTo>
                <a:lnTo>
                  <a:pt x="586698" y="180314"/>
                </a:lnTo>
                <a:cubicBezTo>
                  <a:pt x="586698" y="180314"/>
                  <a:pt x="586300" y="183586"/>
                  <a:pt x="590073" y="183586"/>
                </a:cubicBezTo>
                <a:lnTo>
                  <a:pt x="593944" y="183586"/>
                </a:lnTo>
                <a:cubicBezTo>
                  <a:pt x="596923" y="183586"/>
                  <a:pt x="599305" y="185965"/>
                  <a:pt x="599305" y="188839"/>
                </a:cubicBezTo>
                <a:lnTo>
                  <a:pt x="599305" y="398893"/>
                </a:lnTo>
                <a:cubicBezTo>
                  <a:pt x="599305" y="401768"/>
                  <a:pt x="596923" y="404147"/>
                  <a:pt x="593944" y="404147"/>
                </a:cubicBezTo>
                <a:lnTo>
                  <a:pt x="584712" y="404147"/>
                </a:lnTo>
                <a:cubicBezTo>
                  <a:pt x="581833" y="404147"/>
                  <a:pt x="579451" y="401768"/>
                  <a:pt x="579451" y="398893"/>
                </a:cubicBezTo>
                <a:lnTo>
                  <a:pt x="579451" y="258328"/>
                </a:lnTo>
                <a:lnTo>
                  <a:pt x="359166" y="258328"/>
                </a:lnTo>
                <a:lnTo>
                  <a:pt x="381998" y="319194"/>
                </a:lnTo>
                <a:cubicBezTo>
                  <a:pt x="383090" y="321969"/>
                  <a:pt x="381700" y="325241"/>
                  <a:pt x="379119" y="326430"/>
                </a:cubicBezTo>
                <a:lnTo>
                  <a:pt x="329086" y="350915"/>
                </a:lnTo>
                <a:cubicBezTo>
                  <a:pt x="326406" y="352203"/>
                  <a:pt x="324023" y="355574"/>
                  <a:pt x="323626" y="358449"/>
                </a:cubicBezTo>
                <a:lnTo>
                  <a:pt x="317372" y="411780"/>
                </a:lnTo>
                <a:cubicBezTo>
                  <a:pt x="317074" y="414654"/>
                  <a:pt x="315188" y="415348"/>
                  <a:pt x="313203" y="413167"/>
                </a:cubicBezTo>
                <a:lnTo>
                  <a:pt x="239742" y="333468"/>
                </a:lnTo>
                <a:cubicBezTo>
                  <a:pt x="237756" y="331386"/>
                  <a:pt x="238252" y="328512"/>
                  <a:pt x="240834" y="327025"/>
                </a:cubicBezTo>
                <a:lnTo>
                  <a:pt x="279947" y="305414"/>
                </a:lnTo>
                <a:cubicBezTo>
                  <a:pt x="282528" y="304027"/>
                  <a:pt x="283223" y="300954"/>
                  <a:pt x="281535" y="298575"/>
                </a:cubicBezTo>
                <a:lnTo>
                  <a:pt x="254136" y="259815"/>
                </a:lnTo>
                <a:cubicBezTo>
                  <a:pt x="254136" y="259815"/>
                  <a:pt x="253243" y="258328"/>
                  <a:pt x="251456" y="258328"/>
                </a:cubicBezTo>
                <a:lnTo>
                  <a:pt x="22435" y="258328"/>
                </a:lnTo>
                <a:cubicBezTo>
                  <a:pt x="22435" y="258328"/>
                  <a:pt x="19854" y="258328"/>
                  <a:pt x="19854" y="260608"/>
                </a:cubicBezTo>
                <a:lnTo>
                  <a:pt x="19854" y="398893"/>
                </a:lnTo>
                <a:cubicBezTo>
                  <a:pt x="19854" y="401768"/>
                  <a:pt x="17472" y="404147"/>
                  <a:pt x="14593" y="404147"/>
                </a:cubicBezTo>
                <a:lnTo>
                  <a:pt x="5261" y="404147"/>
                </a:lnTo>
                <a:cubicBezTo>
                  <a:pt x="2382" y="404147"/>
                  <a:pt x="0" y="401768"/>
                  <a:pt x="0" y="398893"/>
                </a:cubicBezTo>
                <a:lnTo>
                  <a:pt x="0" y="188839"/>
                </a:lnTo>
                <a:cubicBezTo>
                  <a:pt x="0" y="185965"/>
                  <a:pt x="2382" y="183586"/>
                  <a:pt x="5261" y="183586"/>
                </a:cubicBezTo>
                <a:lnTo>
                  <a:pt x="48941" y="183586"/>
                </a:lnTo>
                <a:cubicBezTo>
                  <a:pt x="51820" y="183586"/>
                  <a:pt x="51522" y="181504"/>
                  <a:pt x="51522" y="180215"/>
                </a:cubicBezTo>
                <a:lnTo>
                  <a:pt x="51522" y="99426"/>
                </a:lnTo>
                <a:cubicBezTo>
                  <a:pt x="51522" y="97046"/>
                  <a:pt x="49437" y="97046"/>
                  <a:pt x="49437" y="97046"/>
                </a:cubicBezTo>
                <a:lnTo>
                  <a:pt x="43382" y="97046"/>
                </a:lnTo>
                <a:cubicBezTo>
                  <a:pt x="36035" y="97046"/>
                  <a:pt x="33851" y="92288"/>
                  <a:pt x="33355" y="90801"/>
                </a:cubicBezTo>
                <a:cubicBezTo>
                  <a:pt x="32859" y="89314"/>
                  <a:pt x="31568" y="84160"/>
                  <a:pt x="37326" y="79699"/>
                </a:cubicBezTo>
                <a:lnTo>
                  <a:pt x="136002" y="2974"/>
                </a:lnTo>
                <a:cubicBezTo>
                  <a:pt x="138484" y="991"/>
                  <a:pt x="141661" y="0"/>
                  <a:pt x="1450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标题 15"/>
          <p:cNvSpPr>
            <a:spLocks noGrp="1"/>
          </p:cNvSpPr>
          <p:nvPr>
            <p:ph type="title"/>
          </p:nvPr>
        </p:nvSpPr>
        <p:spPr>
          <a:xfrm>
            <a:off x="447013" y="267494"/>
            <a:ext cx="8229443" cy="457200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存储双活故障处理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0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5"/>
          <p:cNvSpPr>
            <a:spLocks noGrp="1"/>
          </p:cNvSpPr>
          <p:nvPr>
            <p:ph type="title"/>
          </p:nvPr>
        </p:nvSpPr>
        <p:spPr>
          <a:xfrm>
            <a:off x="467544" y="339502"/>
            <a:ext cx="8229443" cy="4572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H3C</a:t>
            </a:r>
            <a:r>
              <a:rPr lang="zh-CN" altLang="en-US" sz="2400" dirty="0" smtClean="0">
                <a:solidFill>
                  <a:schemeClr val="tx1"/>
                </a:solidFill>
              </a:rPr>
              <a:t>存储双活方案产品系列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7" name="AutoShape 44"/>
          <p:cNvSpPr>
            <a:spLocks noChangeArrowheads="1"/>
          </p:cNvSpPr>
          <p:nvPr/>
        </p:nvSpPr>
        <p:spPr bwMode="auto">
          <a:xfrm>
            <a:off x="657748" y="954423"/>
            <a:ext cx="7823215" cy="28762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>
              <a:rot lat="0" lon="0" rev="1200000"/>
            </a:lightRig>
          </a:scene3d>
          <a:sp3d/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5"/>
          <p:cNvSpPr txBox="1"/>
          <p:nvPr/>
        </p:nvSpPr>
        <p:spPr>
          <a:xfrm>
            <a:off x="2000243" y="1419622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融合存储架构：可以在一个存储上同时实现</a:t>
            </a:r>
            <a:r>
              <a:rPr lang="arn-CL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SAN, NAS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arn-CL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Object Storage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多控制系统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架构：多个控制器之间采用高带宽、低延时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PCI-E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总线点对点全网状直接互联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可用特性：高达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99.9999%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的高可用性，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T10-PI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端到端的数据一致性校验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企业级功能：拥有强大的快照、克隆、精简配置，重删、压缩、自动分层、一键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RAID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类型转换、存储联邦、异构存储数据迁移、闪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备、同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异步容灾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、双活和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3DC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容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灾等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企业级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功能</a:t>
            </a:r>
          </a:p>
        </p:txBody>
      </p:sp>
      <p:sp>
        <p:nvSpPr>
          <p:cNvPr id="19" name="TextBox 66"/>
          <p:cNvSpPr txBox="1"/>
          <p:nvPr/>
        </p:nvSpPr>
        <p:spPr>
          <a:xfrm>
            <a:off x="704099" y="967829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CF8800/3PAR 8000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系列存储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57141" y="1213471"/>
            <a:ext cx="7823822" cy="1862335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defRPr/>
            </a:pPr>
            <a:endParaRPr lang="zh-CN" altLang="en-US" sz="1400" kern="0" dirty="0">
              <a:solidFill>
                <a:srgbClr val="FFFFFF"/>
              </a:solidFill>
              <a:latin typeface="Arial"/>
              <a:ea typeface="宋体" charset="-122"/>
            </a:endParaRPr>
          </a:p>
        </p:txBody>
      </p:sp>
      <p:sp>
        <p:nvSpPr>
          <p:cNvPr id="15" name="AutoShape 44"/>
          <p:cNvSpPr>
            <a:spLocks noChangeArrowheads="1"/>
          </p:cNvSpPr>
          <p:nvPr/>
        </p:nvSpPr>
        <p:spPr bwMode="auto">
          <a:xfrm>
            <a:off x="632976" y="3158633"/>
            <a:ext cx="7847987" cy="26369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/>
            <a:lightRig rig="threePt" dir="t">
              <a:rot lat="0" lon="0" rev="1200000"/>
            </a:lightRig>
          </a:scene3d>
          <a:sp3d/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32091" y="3418227"/>
            <a:ext cx="7848872" cy="1385771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defRPr/>
            </a:pPr>
            <a:endParaRPr lang="zh-CN" altLang="en-US" sz="1400" kern="0" dirty="0">
              <a:solidFill>
                <a:srgbClr val="FFFFFF"/>
              </a:solidFill>
              <a:latin typeface="Arial"/>
              <a:ea typeface="宋体" charset="-122"/>
            </a:endParaRPr>
          </a:p>
        </p:txBody>
      </p:sp>
      <p:sp>
        <p:nvSpPr>
          <p:cNvPr id="20" name="TextBox 67"/>
          <p:cNvSpPr txBox="1"/>
          <p:nvPr/>
        </p:nvSpPr>
        <p:spPr>
          <a:xfrm>
            <a:off x="632091" y="3161949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CF5000/Nimble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系列存储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75"/>
          <p:cNvSpPr txBox="1"/>
          <p:nvPr/>
        </p:nvSpPr>
        <p:spPr>
          <a:xfrm>
            <a:off x="3296387" y="3398678"/>
            <a:ext cx="4968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快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混闪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0.5</a:t>
            </a:r>
            <a:r>
              <a:rPr lang="arn-CL" altLang="zh-CN" sz="1200" dirty="0" smtClean="0">
                <a:latin typeface="微软雅黑" pitchFamily="34" charset="-122"/>
                <a:ea typeface="微软雅黑" pitchFamily="34" charset="-122"/>
              </a:rPr>
              <a:t>ms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，全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闪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0.1</a:t>
            </a:r>
            <a:r>
              <a:rPr lang="arn-CL" altLang="zh-CN" sz="1200" dirty="0">
                <a:latin typeface="微软雅黑" pitchFamily="34" charset="-122"/>
                <a:ea typeface="微软雅黑" pitchFamily="34" charset="-122"/>
              </a:rPr>
              <a:t>ms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稳：同时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任意损坏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块数据不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丢；重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删压缩无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衰减；控制器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故障无衰减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简：进门到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离开小于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54</a:t>
            </a:r>
            <a:r>
              <a:rPr lang="arn-CL" altLang="zh-CN" sz="1200" dirty="0">
                <a:latin typeface="微软雅黑" pitchFamily="34" charset="-122"/>
                <a:ea typeface="微软雅黑" pitchFamily="34" charset="-122"/>
              </a:rPr>
              <a:t>mins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智：人工智能运维平台，风险预防，需求预测，应用感知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全：高级功能全部免费</a:t>
            </a:r>
          </a:p>
        </p:txBody>
      </p:sp>
      <p:pic>
        <p:nvPicPr>
          <p:cNvPr id="42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8116" y="1275607"/>
            <a:ext cx="864096" cy="1797758"/>
          </a:xfrm>
          <a:prstGeom prst="rect">
            <a:avLst/>
          </a:prstGeom>
        </p:spPr>
      </p:pic>
      <p:pic>
        <p:nvPicPr>
          <p:cNvPr id="4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107" y="3662689"/>
            <a:ext cx="2520281" cy="86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78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707905" y="843557"/>
            <a:ext cx="4879254" cy="2448273"/>
            <a:chOff x="3707905" y="843557"/>
            <a:chExt cx="4879254" cy="2448273"/>
          </a:xfrm>
        </p:grpSpPr>
        <p:sp>
          <p:nvSpPr>
            <p:cNvPr id="23" name="矩形 22"/>
            <p:cNvSpPr/>
            <p:nvPr/>
          </p:nvSpPr>
          <p:spPr>
            <a:xfrm>
              <a:off x="3707905" y="843558"/>
              <a:ext cx="4879254" cy="2369132"/>
            </a:xfrm>
            <a:prstGeom prst="rect">
              <a:avLst/>
            </a:prstGeom>
            <a:ln w="19050"/>
          </p:spPr>
        </p:sp>
        <p:sp>
          <p:nvSpPr>
            <p:cNvPr id="24" name="任意多边形 23"/>
            <p:cNvSpPr/>
            <p:nvPr/>
          </p:nvSpPr>
          <p:spPr>
            <a:xfrm>
              <a:off x="4403390" y="843559"/>
              <a:ext cx="1671307" cy="1055752"/>
            </a:xfrm>
            <a:custGeom>
              <a:avLst/>
              <a:gdLst>
                <a:gd name="connsiteX0" fmla="*/ 0 w 1671307"/>
                <a:gd name="connsiteY0" fmla="*/ 0 h 891534"/>
                <a:gd name="connsiteX1" fmla="*/ 1671307 w 1671307"/>
                <a:gd name="connsiteY1" fmla="*/ 0 h 891534"/>
                <a:gd name="connsiteX2" fmla="*/ 1671307 w 1671307"/>
                <a:gd name="connsiteY2" fmla="*/ 891534 h 891534"/>
                <a:gd name="connsiteX3" fmla="*/ 0 w 1671307"/>
                <a:gd name="connsiteY3" fmla="*/ 891534 h 891534"/>
                <a:gd name="connsiteX4" fmla="*/ 0 w 1671307"/>
                <a:gd name="connsiteY4" fmla="*/ 0 h 89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1307" h="891534">
                  <a:moveTo>
                    <a:pt x="0" y="0"/>
                  </a:moveTo>
                  <a:lnTo>
                    <a:pt x="1671307" y="0"/>
                  </a:lnTo>
                  <a:lnTo>
                    <a:pt x="1671307" y="891534"/>
                  </a:lnTo>
                  <a:lnTo>
                    <a:pt x="0" y="891534"/>
                  </a:lnTo>
                  <a:lnTo>
                    <a:pt x="0" y="0"/>
                  </a:lnTo>
                  <a:close/>
                </a:path>
              </a:pathLst>
            </a:custGeom>
            <a:ln w="12700"/>
          </p:spPr>
          <p:style>
            <a:lnRef idx="3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双机热</a:t>
              </a:r>
              <a:r>
                <a:rPr lang="zh-CN" sz="1400" b="1" i="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</a:t>
              </a:r>
              <a:endParaRPr lang="en-US" altLang="zh-CN" sz="1400" b="1" i="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400" b="1" i="0" kern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sz="1400" b="1" i="0" kern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不是备份</a:t>
              </a:r>
              <a:endParaRPr lang="en-US" sz="14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546853" y="843557"/>
              <a:ext cx="1625547" cy="1055754"/>
            </a:xfrm>
            <a:custGeom>
              <a:avLst/>
              <a:gdLst>
                <a:gd name="connsiteX0" fmla="*/ 0 w 1605891"/>
                <a:gd name="connsiteY0" fmla="*/ 0 h 768771"/>
                <a:gd name="connsiteX1" fmla="*/ 1605891 w 1605891"/>
                <a:gd name="connsiteY1" fmla="*/ 0 h 768771"/>
                <a:gd name="connsiteX2" fmla="*/ 1605891 w 1605891"/>
                <a:gd name="connsiteY2" fmla="*/ 768771 h 768771"/>
                <a:gd name="connsiteX3" fmla="*/ 0 w 1605891"/>
                <a:gd name="connsiteY3" fmla="*/ 768771 h 768771"/>
                <a:gd name="connsiteX4" fmla="*/ 0 w 1605891"/>
                <a:gd name="connsiteY4" fmla="*/ 0 h 76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91" h="768771">
                  <a:moveTo>
                    <a:pt x="0" y="0"/>
                  </a:moveTo>
                  <a:lnTo>
                    <a:pt x="1605891" y="0"/>
                  </a:lnTo>
                  <a:lnTo>
                    <a:pt x="1605891" y="768771"/>
                  </a:lnTo>
                  <a:lnTo>
                    <a:pt x="0" y="768771"/>
                  </a:lnTo>
                  <a:lnTo>
                    <a:pt x="0" y="0"/>
                  </a:lnTo>
                  <a:close/>
                </a:path>
              </a:pathLst>
            </a:custGeom>
            <a:ln w="12700"/>
          </p:spPr>
          <p:style>
            <a:lnRef idx="3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实时</a:t>
              </a:r>
              <a:r>
                <a:rPr lang="zh-CN" sz="1400" b="1" i="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备份</a:t>
              </a:r>
              <a:endParaRPr lang="en-US" altLang="zh-CN" sz="1400" b="1" i="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实时同备份矛盾</a:t>
              </a:r>
              <a:endParaRPr lang="en-US" sz="1400" b="1" i="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403390" y="2025321"/>
              <a:ext cx="1680772" cy="1266509"/>
            </a:xfrm>
            <a:custGeom>
              <a:avLst/>
              <a:gdLst>
                <a:gd name="connsiteX0" fmla="*/ 0 w 1702716"/>
                <a:gd name="connsiteY0" fmla="*/ 0 h 1136768"/>
                <a:gd name="connsiteX1" fmla="*/ 1702716 w 1702716"/>
                <a:gd name="connsiteY1" fmla="*/ 0 h 1136768"/>
                <a:gd name="connsiteX2" fmla="*/ 1702716 w 1702716"/>
                <a:gd name="connsiteY2" fmla="*/ 1136768 h 1136768"/>
                <a:gd name="connsiteX3" fmla="*/ 0 w 1702716"/>
                <a:gd name="connsiteY3" fmla="*/ 1136768 h 1136768"/>
                <a:gd name="connsiteX4" fmla="*/ 0 w 1702716"/>
                <a:gd name="connsiteY4" fmla="*/ 0 h 113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716" h="1136768">
                  <a:moveTo>
                    <a:pt x="0" y="0"/>
                  </a:moveTo>
                  <a:lnTo>
                    <a:pt x="1702716" y="0"/>
                  </a:lnTo>
                  <a:lnTo>
                    <a:pt x="1702716" y="1136768"/>
                  </a:lnTo>
                  <a:lnTo>
                    <a:pt x="0" y="1136768"/>
                  </a:lnTo>
                  <a:lnTo>
                    <a:pt x="0" y="0"/>
                  </a:lnTo>
                  <a:close/>
                </a:path>
              </a:pathLst>
            </a:custGeom>
            <a:ln w="12700"/>
          </p:spPr>
          <p:style>
            <a:lnRef idx="3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拷贝</a:t>
              </a:r>
              <a:endParaRPr lang="en-US" altLang="zh-CN" sz="1400" b="1" i="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不是备份</a:t>
              </a:r>
              <a:endParaRPr lang="en-US" sz="1400" b="1" i="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554034" y="2025321"/>
              <a:ext cx="1618366" cy="1266509"/>
            </a:xfrm>
            <a:custGeom>
              <a:avLst/>
              <a:gdLst>
                <a:gd name="connsiteX0" fmla="*/ 0 w 1618366"/>
                <a:gd name="connsiteY0" fmla="*/ 0 h 1266509"/>
                <a:gd name="connsiteX1" fmla="*/ 1618366 w 1618366"/>
                <a:gd name="connsiteY1" fmla="*/ 0 h 1266509"/>
                <a:gd name="connsiteX2" fmla="*/ 1618366 w 1618366"/>
                <a:gd name="connsiteY2" fmla="*/ 1266509 h 1266509"/>
                <a:gd name="connsiteX3" fmla="*/ 0 w 1618366"/>
                <a:gd name="connsiteY3" fmla="*/ 1266509 h 1266509"/>
                <a:gd name="connsiteX4" fmla="*/ 0 w 1618366"/>
                <a:gd name="connsiteY4" fmla="*/ 0 h 126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8366" h="1266509">
                  <a:moveTo>
                    <a:pt x="0" y="0"/>
                  </a:moveTo>
                  <a:lnTo>
                    <a:pt x="1618366" y="0"/>
                  </a:lnTo>
                  <a:lnTo>
                    <a:pt x="1618366" y="1266509"/>
                  </a:lnTo>
                  <a:lnTo>
                    <a:pt x="0" y="1266509"/>
                  </a:lnTo>
                  <a:lnTo>
                    <a:pt x="0" y="0"/>
                  </a:lnTo>
                  <a:close/>
                </a:path>
              </a:pathLst>
            </a:custGeom>
            <a:ln w="12700"/>
          </p:spPr>
          <p:style>
            <a:lnRef idx="3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数据库文件的备份 </a:t>
              </a:r>
              <a:r>
                <a:rPr lang="en-US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sz="1400" b="1" i="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不是数据库备份</a:t>
              </a:r>
              <a:endParaRPr lang="en-US" sz="1400" b="1" i="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7504" y="771550"/>
            <a:ext cx="4104456" cy="3672408"/>
            <a:chOff x="1259632" y="1014371"/>
            <a:chExt cx="3960440" cy="3404082"/>
          </a:xfrm>
        </p:grpSpPr>
        <p:graphicFrame>
          <p:nvGraphicFramePr>
            <p:cNvPr id="3" name="Content Placeholder 4"/>
            <p:cNvGraphicFramePr>
              <a:graphicFrameLocks/>
            </p:cNvGraphicFramePr>
            <p:nvPr>
              <p:extLst/>
            </p:nvPr>
          </p:nvGraphicFramePr>
          <p:xfrm>
            <a:off x="1259632" y="1014371"/>
            <a:ext cx="3960440" cy="340408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2123728" y="1484540"/>
              <a:ext cx="558801" cy="552451"/>
              <a:chOff x="5935662" y="541338"/>
              <a:chExt cx="558801" cy="552451"/>
            </a:xfrm>
          </p:grpSpPr>
          <p:sp>
            <p:nvSpPr>
              <p:cNvPr id="6" name="Freeform 73"/>
              <p:cNvSpPr>
                <a:spLocks noEditPoints="1"/>
              </p:cNvSpPr>
              <p:nvPr/>
            </p:nvSpPr>
            <p:spPr bwMode="auto">
              <a:xfrm>
                <a:off x="5935662" y="695326"/>
                <a:ext cx="412750" cy="398463"/>
              </a:xfrm>
              <a:custGeom>
                <a:avLst/>
                <a:gdLst>
                  <a:gd name="T0" fmla="*/ 90 w 108"/>
                  <a:gd name="T1" fmla="*/ 104 h 104"/>
                  <a:gd name="T2" fmla="*/ 79 w 108"/>
                  <a:gd name="T3" fmla="*/ 99 h 104"/>
                  <a:gd name="T4" fmla="*/ 42 w 108"/>
                  <a:gd name="T5" fmla="*/ 63 h 104"/>
                  <a:gd name="T6" fmla="*/ 34 w 108"/>
                  <a:gd name="T7" fmla="*/ 64 h 104"/>
                  <a:gd name="T8" fmla="*/ 11 w 108"/>
                  <a:gd name="T9" fmla="*/ 55 h 104"/>
                  <a:gd name="T10" fmla="*/ 4 w 108"/>
                  <a:gd name="T11" fmla="*/ 21 h 104"/>
                  <a:gd name="T12" fmla="*/ 6 w 108"/>
                  <a:gd name="T13" fmla="*/ 15 h 104"/>
                  <a:gd name="T14" fmla="*/ 27 w 108"/>
                  <a:gd name="T15" fmla="*/ 36 h 104"/>
                  <a:gd name="T16" fmla="*/ 36 w 108"/>
                  <a:gd name="T17" fmla="*/ 34 h 104"/>
                  <a:gd name="T18" fmla="*/ 38 w 108"/>
                  <a:gd name="T19" fmla="*/ 25 h 104"/>
                  <a:gd name="T20" fmla="*/ 17 w 108"/>
                  <a:gd name="T21" fmla="*/ 4 h 104"/>
                  <a:gd name="T22" fmla="*/ 23 w 108"/>
                  <a:gd name="T23" fmla="*/ 2 h 104"/>
                  <a:gd name="T24" fmla="*/ 34 w 108"/>
                  <a:gd name="T25" fmla="*/ 0 h 104"/>
                  <a:gd name="T26" fmla="*/ 57 w 108"/>
                  <a:gd name="T27" fmla="*/ 9 h 104"/>
                  <a:gd name="T28" fmla="*/ 65 w 108"/>
                  <a:gd name="T29" fmla="*/ 40 h 104"/>
                  <a:gd name="T30" fmla="*/ 101 w 108"/>
                  <a:gd name="T31" fmla="*/ 77 h 104"/>
                  <a:gd name="T32" fmla="*/ 101 w 108"/>
                  <a:gd name="T33" fmla="*/ 99 h 104"/>
                  <a:gd name="T34" fmla="*/ 90 w 108"/>
                  <a:gd name="T35" fmla="*/ 104 h 104"/>
                  <a:gd name="T36" fmla="*/ 44 w 108"/>
                  <a:gd name="T37" fmla="*/ 54 h 104"/>
                  <a:gd name="T38" fmla="*/ 84 w 108"/>
                  <a:gd name="T39" fmla="*/ 94 h 104"/>
                  <a:gd name="T40" fmla="*/ 96 w 108"/>
                  <a:gd name="T41" fmla="*/ 94 h 104"/>
                  <a:gd name="T42" fmla="*/ 96 w 108"/>
                  <a:gd name="T43" fmla="*/ 82 h 104"/>
                  <a:gd name="T44" fmla="*/ 56 w 108"/>
                  <a:gd name="T45" fmla="*/ 42 h 104"/>
                  <a:gd name="T46" fmla="*/ 57 w 108"/>
                  <a:gd name="T47" fmla="*/ 40 h 104"/>
                  <a:gd name="T48" fmla="*/ 51 w 108"/>
                  <a:gd name="T49" fmla="*/ 15 h 104"/>
                  <a:gd name="T50" fmla="*/ 33 w 108"/>
                  <a:gd name="T51" fmla="*/ 8 h 104"/>
                  <a:gd name="T52" fmla="*/ 47 w 108"/>
                  <a:gd name="T53" fmla="*/ 22 h 104"/>
                  <a:gd name="T54" fmla="*/ 43 w 108"/>
                  <a:gd name="T55" fmla="*/ 41 h 104"/>
                  <a:gd name="T56" fmla="*/ 24 w 108"/>
                  <a:gd name="T57" fmla="*/ 45 h 104"/>
                  <a:gd name="T58" fmla="*/ 10 w 108"/>
                  <a:gd name="T59" fmla="*/ 31 h 104"/>
                  <a:gd name="T60" fmla="*/ 17 w 108"/>
                  <a:gd name="T61" fmla="*/ 49 h 104"/>
                  <a:gd name="T62" fmla="*/ 42 w 108"/>
                  <a:gd name="T63" fmla="*/ 55 h 104"/>
                  <a:gd name="T64" fmla="*/ 44 w 108"/>
                  <a:gd name="T65" fmla="*/ 54 h 104"/>
                  <a:gd name="T66" fmla="*/ 90 w 108"/>
                  <a:gd name="T67" fmla="*/ 82 h 104"/>
                  <a:gd name="T68" fmla="*/ 84 w 108"/>
                  <a:gd name="T69" fmla="*/ 77 h 104"/>
                  <a:gd name="T70" fmla="*/ 79 w 108"/>
                  <a:gd name="T71" fmla="*/ 82 h 104"/>
                  <a:gd name="T72" fmla="*/ 84 w 108"/>
                  <a:gd name="T73" fmla="*/ 88 h 104"/>
                  <a:gd name="T74" fmla="*/ 90 w 108"/>
                  <a:gd name="T7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4">
                    <a:moveTo>
                      <a:pt x="90" y="104"/>
                    </a:moveTo>
                    <a:cubicBezTo>
                      <a:pt x="86" y="104"/>
                      <a:pt x="82" y="102"/>
                      <a:pt x="79" y="99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0" y="64"/>
                      <a:pt x="37" y="64"/>
                      <a:pt x="34" y="64"/>
                    </a:cubicBezTo>
                    <a:cubicBezTo>
                      <a:pt x="25" y="64"/>
                      <a:pt x="17" y="61"/>
                      <a:pt x="11" y="55"/>
                    </a:cubicBezTo>
                    <a:cubicBezTo>
                      <a:pt x="3" y="46"/>
                      <a:pt x="0" y="33"/>
                      <a:pt x="4" y="21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7" y="1"/>
                      <a:pt x="30" y="0"/>
                      <a:pt x="34" y="0"/>
                    </a:cubicBezTo>
                    <a:cubicBezTo>
                      <a:pt x="43" y="0"/>
                      <a:pt x="51" y="3"/>
                      <a:pt x="57" y="9"/>
                    </a:cubicBezTo>
                    <a:cubicBezTo>
                      <a:pt x="65" y="17"/>
                      <a:pt x="68" y="29"/>
                      <a:pt x="65" y="40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8" y="83"/>
                      <a:pt x="108" y="93"/>
                      <a:pt x="101" y="99"/>
                    </a:cubicBezTo>
                    <a:cubicBezTo>
                      <a:pt x="98" y="102"/>
                      <a:pt x="94" y="104"/>
                      <a:pt x="90" y="104"/>
                    </a:cubicBezTo>
                    <a:close/>
                    <a:moveTo>
                      <a:pt x="44" y="54"/>
                    </a:moveTo>
                    <a:cubicBezTo>
                      <a:pt x="84" y="94"/>
                      <a:pt x="84" y="94"/>
                      <a:pt x="84" y="94"/>
                    </a:cubicBezTo>
                    <a:cubicBezTo>
                      <a:pt x="87" y="97"/>
                      <a:pt x="93" y="97"/>
                      <a:pt x="96" y="94"/>
                    </a:cubicBezTo>
                    <a:cubicBezTo>
                      <a:pt x="99" y="91"/>
                      <a:pt x="99" y="85"/>
                      <a:pt x="96" y="8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60" y="31"/>
                      <a:pt x="57" y="22"/>
                      <a:pt x="51" y="15"/>
                    </a:cubicBezTo>
                    <a:cubicBezTo>
                      <a:pt x="46" y="10"/>
                      <a:pt x="39" y="8"/>
                      <a:pt x="33" y="8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7"/>
                      <a:pt x="12" y="44"/>
                      <a:pt x="17" y="49"/>
                    </a:cubicBezTo>
                    <a:cubicBezTo>
                      <a:pt x="23" y="55"/>
                      <a:pt x="33" y="58"/>
                      <a:pt x="42" y="55"/>
                    </a:cubicBezTo>
                    <a:lnTo>
                      <a:pt x="44" y="54"/>
                    </a:lnTo>
                    <a:close/>
                    <a:moveTo>
                      <a:pt x="90" y="82"/>
                    </a:moveTo>
                    <a:cubicBezTo>
                      <a:pt x="84" y="77"/>
                      <a:pt x="84" y="77"/>
                      <a:pt x="84" y="77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84" y="88"/>
                      <a:pt x="84" y="88"/>
                      <a:pt x="84" y="88"/>
                    </a:cubicBezTo>
                    <a:lnTo>
                      <a:pt x="90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74"/>
              <p:cNvSpPr>
                <a:spLocks noEditPoints="1"/>
              </p:cNvSpPr>
              <p:nvPr/>
            </p:nvSpPr>
            <p:spPr bwMode="auto">
              <a:xfrm>
                <a:off x="6142038" y="541338"/>
                <a:ext cx="352425" cy="460375"/>
              </a:xfrm>
              <a:custGeom>
                <a:avLst/>
                <a:gdLst>
                  <a:gd name="T0" fmla="*/ 48 w 92"/>
                  <a:gd name="T1" fmla="*/ 46 h 120"/>
                  <a:gd name="T2" fmla="*/ 48 w 92"/>
                  <a:gd name="T3" fmla="*/ 60 h 120"/>
                  <a:gd name="T4" fmla="*/ 62 w 92"/>
                  <a:gd name="T5" fmla="*/ 74 h 120"/>
                  <a:gd name="T6" fmla="*/ 57 w 92"/>
                  <a:gd name="T7" fmla="*/ 80 h 120"/>
                  <a:gd name="T8" fmla="*/ 40 w 92"/>
                  <a:gd name="T9" fmla="*/ 63 h 120"/>
                  <a:gd name="T10" fmla="*/ 40 w 92"/>
                  <a:gd name="T11" fmla="*/ 46 h 120"/>
                  <a:gd name="T12" fmla="*/ 48 w 92"/>
                  <a:gd name="T13" fmla="*/ 46 h 120"/>
                  <a:gd name="T14" fmla="*/ 92 w 92"/>
                  <a:gd name="T15" fmla="*/ 64 h 120"/>
                  <a:gd name="T16" fmla="*/ 82 w 92"/>
                  <a:gd name="T17" fmla="*/ 34 h 120"/>
                  <a:gd name="T18" fmla="*/ 91 w 92"/>
                  <a:gd name="T19" fmla="*/ 26 h 120"/>
                  <a:gd name="T20" fmla="*/ 85 w 92"/>
                  <a:gd name="T21" fmla="*/ 20 h 120"/>
                  <a:gd name="T22" fmla="*/ 76 w 92"/>
                  <a:gd name="T23" fmla="*/ 28 h 120"/>
                  <a:gd name="T24" fmla="*/ 46 w 92"/>
                  <a:gd name="T25" fmla="*/ 14 h 120"/>
                  <a:gd name="T26" fmla="*/ 46 w 92"/>
                  <a:gd name="T27" fmla="*/ 8 h 120"/>
                  <a:gd name="T28" fmla="*/ 58 w 92"/>
                  <a:gd name="T29" fmla="*/ 8 h 120"/>
                  <a:gd name="T30" fmla="*/ 58 w 92"/>
                  <a:gd name="T31" fmla="*/ 0 h 120"/>
                  <a:gd name="T32" fmla="*/ 26 w 92"/>
                  <a:gd name="T33" fmla="*/ 0 h 120"/>
                  <a:gd name="T34" fmla="*/ 26 w 92"/>
                  <a:gd name="T35" fmla="*/ 8 h 120"/>
                  <a:gd name="T36" fmla="*/ 38 w 92"/>
                  <a:gd name="T37" fmla="*/ 8 h 120"/>
                  <a:gd name="T38" fmla="*/ 38 w 92"/>
                  <a:gd name="T39" fmla="*/ 14 h 120"/>
                  <a:gd name="T40" fmla="*/ 0 w 92"/>
                  <a:gd name="T41" fmla="*/ 37 h 120"/>
                  <a:gd name="T42" fmla="*/ 7 w 92"/>
                  <a:gd name="T43" fmla="*/ 42 h 120"/>
                  <a:gd name="T44" fmla="*/ 42 w 92"/>
                  <a:gd name="T45" fmla="*/ 22 h 120"/>
                  <a:gd name="T46" fmla="*/ 84 w 92"/>
                  <a:gd name="T47" fmla="*/ 64 h 120"/>
                  <a:gd name="T48" fmla="*/ 64 w 92"/>
                  <a:gd name="T49" fmla="*/ 100 h 120"/>
                  <a:gd name="T50" fmla="*/ 67 w 92"/>
                  <a:gd name="T51" fmla="*/ 89 h 120"/>
                  <a:gd name="T52" fmla="*/ 59 w 92"/>
                  <a:gd name="T53" fmla="*/ 87 h 120"/>
                  <a:gd name="T54" fmla="*/ 53 w 92"/>
                  <a:gd name="T55" fmla="*/ 110 h 120"/>
                  <a:gd name="T56" fmla="*/ 75 w 92"/>
                  <a:gd name="T57" fmla="*/ 120 h 120"/>
                  <a:gd name="T58" fmla="*/ 78 w 92"/>
                  <a:gd name="T59" fmla="*/ 112 h 120"/>
                  <a:gd name="T60" fmla="*/ 67 w 92"/>
                  <a:gd name="T61" fmla="*/ 107 h 120"/>
                  <a:gd name="T62" fmla="*/ 92 w 92"/>
                  <a:gd name="T63" fmla="*/ 6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20">
                    <a:moveTo>
                      <a:pt x="48" y="46"/>
                    </a:moveTo>
                    <a:cubicBezTo>
                      <a:pt x="48" y="60"/>
                      <a:pt x="48" y="60"/>
                      <a:pt x="48" y="60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46"/>
                      <a:pt x="40" y="46"/>
                      <a:pt x="40" y="46"/>
                    </a:cubicBezTo>
                    <a:lnTo>
                      <a:pt x="48" y="46"/>
                    </a:lnTo>
                    <a:close/>
                    <a:moveTo>
                      <a:pt x="92" y="64"/>
                    </a:moveTo>
                    <a:cubicBezTo>
                      <a:pt x="92" y="53"/>
                      <a:pt x="88" y="42"/>
                      <a:pt x="82" y="34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68" y="20"/>
                      <a:pt x="58" y="15"/>
                      <a:pt x="46" y="14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22" y="16"/>
                      <a:pt x="8" y="24"/>
                      <a:pt x="0" y="37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4" y="30"/>
                      <a:pt x="27" y="22"/>
                      <a:pt x="42" y="22"/>
                    </a:cubicBezTo>
                    <a:cubicBezTo>
                      <a:pt x="65" y="22"/>
                      <a:pt x="84" y="41"/>
                      <a:pt x="84" y="64"/>
                    </a:cubicBezTo>
                    <a:cubicBezTo>
                      <a:pt x="84" y="79"/>
                      <a:pt x="76" y="92"/>
                      <a:pt x="64" y="10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82" y="99"/>
                      <a:pt x="92" y="82"/>
                      <a:pt x="92" y="64"/>
                    </a:cubicBezTo>
                    <a:close/>
                  </a:path>
                </a:pathLst>
              </a:custGeom>
              <a:solidFill>
                <a:srgbClr val="00B38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7"/>
            <p:cNvGrpSpPr>
              <a:grpSpLocks noChangeAspect="1"/>
            </p:cNvGrpSpPr>
            <p:nvPr/>
          </p:nvGrpSpPr>
          <p:grpSpPr>
            <a:xfrm>
              <a:off x="2195736" y="3363838"/>
              <a:ext cx="552450" cy="550863"/>
              <a:chOff x="5819775" y="685800"/>
              <a:chExt cx="552450" cy="550863"/>
            </a:xfrm>
          </p:grpSpPr>
          <p:sp>
            <p:nvSpPr>
              <p:cNvPr id="9" name="Freeform 137"/>
              <p:cNvSpPr>
                <a:spLocks/>
              </p:cNvSpPr>
              <p:nvPr/>
            </p:nvSpPr>
            <p:spPr bwMode="auto">
              <a:xfrm>
                <a:off x="5819775" y="685800"/>
                <a:ext cx="552450" cy="550863"/>
              </a:xfrm>
              <a:custGeom>
                <a:avLst/>
                <a:gdLst>
                  <a:gd name="T0" fmla="*/ 72 w 144"/>
                  <a:gd name="T1" fmla="*/ 144 h 144"/>
                  <a:gd name="T2" fmla="*/ 0 w 144"/>
                  <a:gd name="T3" fmla="*/ 72 h 144"/>
                  <a:gd name="T4" fmla="*/ 72 w 144"/>
                  <a:gd name="T5" fmla="*/ 0 h 144"/>
                  <a:gd name="T6" fmla="*/ 72 w 144"/>
                  <a:gd name="T7" fmla="*/ 8 h 144"/>
                  <a:gd name="T8" fmla="*/ 8 w 144"/>
                  <a:gd name="T9" fmla="*/ 72 h 144"/>
                  <a:gd name="T10" fmla="*/ 72 w 144"/>
                  <a:gd name="T11" fmla="*/ 136 h 144"/>
                  <a:gd name="T12" fmla="*/ 136 w 144"/>
                  <a:gd name="T13" fmla="*/ 72 h 144"/>
                  <a:gd name="T14" fmla="*/ 144 w 144"/>
                  <a:gd name="T15" fmla="*/ 72 h 144"/>
                  <a:gd name="T16" fmla="*/ 72 w 144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cubicBezTo>
                      <a:pt x="32" y="144"/>
                      <a:pt x="0" y="112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37" y="8"/>
                      <a:pt x="8" y="37"/>
                      <a:pt x="8" y="72"/>
                    </a:cubicBezTo>
                    <a:cubicBezTo>
                      <a:pt x="8" y="107"/>
                      <a:pt x="37" y="136"/>
                      <a:pt x="72" y="136"/>
                    </a:cubicBezTo>
                    <a:cubicBezTo>
                      <a:pt x="107" y="136"/>
                      <a:pt x="136" y="107"/>
                      <a:pt x="136" y="72"/>
                    </a:cubicBezTo>
                    <a:cubicBezTo>
                      <a:pt x="144" y="72"/>
                      <a:pt x="144" y="72"/>
                      <a:pt x="144" y="72"/>
                    </a:cubicBezTo>
                    <a:cubicBezTo>
                      <a:pt x="144" y="112"/>
                      <a:pt x="112" y="144"/>
                      <a:pt x="72" y="1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138"/>
              <p:cNvSpPr>
                <a:spLocks noEditPoints="1"/>
              </p:cNvSpPr>
              <p:nvPr/>
            </p:nvSpPr>
            <p:spPr bwMode="auto">
              <a:xfrm>
                <a:off x="5973763" y="696913"/>
                <a:ext cx="387350" cy="401638"/>
              </a:xfrm>
              <a:custGeom>
                <a:avLst/>
                <a:gdLst>
                  <a:gd name="T0" fmla="*/ 36 w 101"/>
                  <a:gd name="T1" fmla="*/ 41 h 105"/>
                  <a:gd name="T2" fmla="*/ 36 w 101"/>
                  <a:gd name="T3" fmla="*/ 37 h 105"/>
                  <a:gd name="T4" fmla="*/ 40 w 101"/>
                  <a:gd name="T5" fmla="*/ 37 h 105"/>
                  <a:gd name="T6" fmla="*/ 40 w 101"/>
                  <a:gd name="T7" fmla="*/ 29 h 105"/>
                  <a:gd name="T8" fmla="*/ 24 w 101"/>
                  <a:gd name="T9" fmla="*/ 29 h 105"/>
                  <a:gd name="T10" fmla="*/ 24 w 101"/>
                  <a:gd name="T11" fmla="*/ 37 h 105"/>
                  <a:gd name="T12" fmla="*/ 28 w 101"/>
                  <a:gd name="T13" fmla="*/ 37 h 105"/>
                  <a:gd name="T14" fmla="*/ 28 w 101"/>
                  <a:gd name="T15" fmla="*/ 41 h 105"/>
                  <a:gd name="T16" fmla="*/ 0 w 101"/>
                  <a:gd name="T17" fmla="*/ 73 h 105"/>
                  <a:gd name="T18" fmla="*/ 32 w 101"/>
                  <a:gd name="T19" fmla="*/ 105 h 105"/>
                  <a:gd name="T20" fmla="*/ 64 w 101"/>
                  <a:gd name="T21" fmla="*/ 73 h 105"/>
                  <a:gd name="T22" fmla="*/ 36 w 101"/>
                  <a:gd name="T23" fmla="*/ 41 h 105"/>
                  <a:gd name="T24" fmla="*/ 32 w 101"/>
                  <a:gd name="T25" fmla="*/ 97 h 105"/>
                  <a:gd name="T26" fmla="*/ 8 w 101"/>
                  <a:gd name="T27" fmla="*/ 73 h 105"/>
                  <a:gd name="T28" fmla="*/ 32 w 101"/>
                  <a:gd name="T29" fmla="*/ 49 h 105"/>
                  <a:gd name="T30" fmla="*/ 56 w 101"/>
                  <a:gd name="T31" fmla="*/ 73 h 105"/>
                  <a:gd name="T32" fmla="*/ 32 w 101"/>
                  <a:gd name="T33" fmla="*/ 97 h 105"/>
                  <a:gd name="T34" fmla="*/ 36 w 101"/>
                  <a:gd name="T35" fmla="*/ 73 h 105"/>
                  <a:gd name="T36" fmla="*/ 44 w 101"/>
                  <a:gd name="T37" fmla="*/ 73 h 105"/>
                  <a:gd name="T38" fmla="*/ 44 w 101"/>
                  <a:gd name="T39" fmla="*/ 81 h 105"/>
                  <a:gd name="T40" fmla="*/ 28 w 101"/>
                  <a:gd name="T41" fmla="*/ 81 h 105"/>
                  <a:gd name="T42" fmla="*/ 28 w 101"/>
                  <a:gd name="T43" fmla="*/ 57 h 105"/>
                  <a:gd name="T44" fmla="*/ 36 w 101"/>
                  <a:gd name="T45" fmla="*/ 57 h 105"/>
                  <a:gd name="T46" fmla="*/ 36 w 101"/>
                  <a:gd name="T47" fmla="*/ 73 h 105"/>
                  <a:gd name="T48" fmla="*/ 93 w 101"/>
                  <a:gd name="T49" fmla="*/ 51 h 105"/>
                  <a:gd name="T50" fmla="*/ 50 w 101"/>
                  <a:gd name="T51" fmla="*/ 8 h 105"/>
                  <a:gd name="T52" fmla="*/ 53 w 101"/>
                  <a:gd name="T53" fmla="*/ 0 h 105"/>
                  <a:gd name="T54" fmla="*/ 101 w 101"/>
                  <a:gd name="T55" fmla="*/ 48 h 105"/>
                  <a:gd name="T56" fmla="*/ 93 w 101"/>
                  <a:gd name="T57" fmla="*/ 5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1" h="105">
                    <a:moveTo>
                      <a:pt x="36" y="41"/>
                    </a:moveTo>
                    <a:cubicBezTo>
                      <a:pt x="36" y="37"/>
                      <a:pt x="36" y="37"/>
                      <a:pt x="36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12" y="43"/>
                      <a:pt x="0" y="57"/>
                      <a:pt x="0" y="73"/>
                    </a:cubicBezTo>
                    <a:cubicBezTo>
                      <a:pt x="0" y="91"/>
                      <a:pt x="14" y="105"/>
                      <a:pt x="32" y="105"/>
                    </a:cubicBezTo>
                    <a:cubicBezTo>
                      <a:pt x="50" y="105"/>
                      <a:pt x="64" y="91"/>
                      <a:pt x="64" y="73"/>
                    </a:cubicBezTo>
                    <a:cubicBezTo>
                      <a:pt x="64" y="57"/>
                      <a:pt x="52" y="43"/>
                      <a:pt x="36" y="41"/>
                    </a:cubicBezTo>
                    <a:close/>
                    <a:moveTo>
                      <a:pt x="32" y="97"/>
                    </a:moveTo>
                    <a:cubicBezTo>
                      <a:pt x="19" y="97"/>
                      <a:pt x="8" y="86"/>
                      <a:pt x="8" y="73"/>
                    </a:cubicBezTo>
                    <a:cubicBezTo>
                      <a:pt x="8" y="60"/>
                      <a:pt x="19" y="49"/>
                      <a:pt x="32" y="49"/>
                    </a:cubicBezTo>
                    <a:cubicBezTo>
                      <a:pt x="45" y="49"/>
                      <a:pt x="56" y="60"/>
                      <a:pt x="56" y="73"/>
                    </a:cubicBezTo>
                    <a:cubicBezTo>
                      <a:pt x="56" y="86"/>
                      <a:pt x="45" y="97"/>
                      <a:pt x="32" y="97"/>
                    </a:cubicBezTo>
                    <a:close/>
                    <a:moveTo>
                      <a:pt x="36" y="73"/>
                    </a:moveTo>
                    <a:cubicBezTo>
                      <a:pt x="44" y="73"/>
                      <a:pt x="44" y="73"/>
                      <a:pt x="44" y="73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6" y="57"/>
                      <a:pt x="36" y="57"/>
                      <a:pt x="36" y="57"/>
                    </a:cubicBezTo>
                    <a:lnTo>
                      <a:pt x="36" y="73"/>
                    </a:lnTo>
                    <a:close/>
                    <a:moveTo>
                      <a:pt x="93" y="51"/>
                    </a:moveTo>
                    <a:cubicBezTo>
                      <a:pt x="87" y="30"/>
                      <a:pt x="71" y="14"/>
                      <a:pt x="50" y="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76" y="7"/>
                      <a:pt x="94" y="25"/>
                      <a:pt x="101" y="48"/>
                    </a:cubicBezTo>
                    <a:lnTo>
                      <a:pt x="93" y="51"/>
                    </a:lnTo>
                    <a:close/>
                  </a:path>
                </a:pathLst>
              </a:custGeom>
              <a:solidFill>
                <a:srgbClr val="00B38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3635896" y="2440186"/>
              <a:ext cx="552450" cy="552452"/>
              <a:chOff x="5937250" y="633412"/>
              <a:chExt cx="542925" cy="542927"/>
            </a:xfrm>
          </p:grpSpPr>
          <p:sp>
            <p:nvSpPr>
              <p:cNvPr id="12" name="Freeform 97"/>
              <p:cNvSpPr>
                <a:spLocks noEditPoints="1"/>
              </p:cNvSpPr>
              <p:nvPr/>
            </p:nvSpPr>
            <p:spPr bwMode="auto">
              <a:xfrm>
                <a:off x="6157913" y="633412"/>
                <a:ext cx="246063" cy="244475"/>
              </a:xfrm>
              <a:custGeom>
                <a:avLst/>
                <a:gdLst>
                  <a:gd name="T0" fmla="*/ 114 w 155"/>
                  <a:gd name="T1" fmla="*/ 113 h 154"/>
                  <a:gd name="T2" fmla="*/ 41 w 155"/>
                  <a:gd name="T3" fmla="*/ 113 h 154"/>
                  <a:gd name="T4" fmla="*/ 41 w 155"/>
                  <a:gd name="T5" fmla="*/ 41 h 154"/>
                  <a:gd name="T6" fmla="*/ 114 w 155"/>
                  <a:gd name="T7" fmla="*/ 41 h 154"/>
                  <a:gd name="T8" fmla="*/ 114 w 155"/>
                  <a:gd name="T9" fmla="*/ 113 h 154"/>
                  <a:gd name="T10" fmla="*/ 61 w 155"/>
                  <a:gd name="T11" fmla="*/ 94 h 154"/>
                  <a:gd name="T12" fmla="*/ 94 w 155"/>
                  <a:gd name="T13" fmla="*/ 94 h 154"/>
                  <a:gd name="T14" fmla="*/ 94 w 155"/>
                  <a:gd name="T15" fmla="*/ 60 h 154"/>
                  <a:gd name="T16" fmla="*/ 61 w 155"/>
                  <a:gd name="T17" fmla="*/ 60 h 154"/>
                  <a:gd name="T18" fmla="*/ 61 w 155"/>
                  <a:gd name="T19" fmla="*/ 94 h 154"/>
                  <a:gd name="T20" fmla="*/ 155 w 155"/>
                  <a:gd name="T21" fmla="*/ 154 h 154"/>
                  <a:gd name="T22" fmla="*/ 0 w 155"/>
                  <a:gd name="T23" fmla="*/ 154 h 154"/>
                  <a:gd name="T24" fmla="*/ 0 w 155"/>
                  <a:gd name="T25" fmla="*/ 0 h 154"/>
                  <a:gd name="T26" fmla="*/ 155 w 155"/>
                  <a:gd name="T27" fmla="*/ 0 h 154"/>
                  <a:gd name="T28" fmla="*/ 155 w 155"/>
                  <a:gd name="T29" fmla="*/ 154 h 154"/>
                  <a:gd name="T30" fmla="*/ 20 w 155"/>
                  <a:gd name="T31" fmla="*/ 135 h 154"/>
                  <a:gd name="T32" fmla="*/ 135 w 155"/>
                  <a:gd name="T33" fmla="*/ 135 h 154"/>
                  <a:gd name="T34" fmla="*/ 135 w 155"/>
                  <a:gd name="T35" fmla="*/ 19 h 154"/>
                  <a:gd name="T36" fmla="*/ 20 w 155"/>
                  <a:gd name="T37" fmla="*/ 19 h 154"/>
                  <a:gd name="T38" fmla="*/ 20 w 155"/>
                  <a:gd name="T39" fmla="*/ 13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5" h="154">
                    <a:moveTo>
                      <a:pt x="114" y="113"/>
                    </a:moveTo>
                    <a:lnTo>
                      <a:pt x="41" y="113"/>
                    </a:lnTo>
                    <a:lnTo>
                      <a:pt x="41" y="41"/>
                    </a:lnTo>
                    <a:lnTo>
                      <a:pt x="114" y="41"/>
                    </a:lnTo>
                    <a:lnTo>
                      <a:pt x="114" y="113"/>
                    </a:lnTo>
                    <a:close/>
                    <a:moveTo>
                      <a:pt x="61" y="94"/>
                    </a:moveTo>
                    <a:lnTo>
                      <a:pt x="94" y="94"/>
                    </a:lnTo>
                    <a:lnTo>
                      <a:pt x="94" y="60"/>
                    </a:lnTo>
                    <a:lnTo>
                      <a:pt x="61" y="60"/>
                    </a:lnTo>
                    <a:lnTo>
                      <a:pt x="61" y="94"/>
                    </a:lnTo>
                    <a:close/>
                    <a:moveTo>
                      <a:pt x="155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55" y="154"/>
                    </a:lnTo>
                    <a:close/>
                    <a:moveTo>
                      <a:pt x="20" y="135"/>
                    </a:moveTo>
                    <a:lnTo>
                      <a:pt x="135" y="135"/>
                    </a:lnTo>
                    <a:lnTo>
                      <a:pt x="135" y="19"/>
                    </a:lnTo>
                    <a:lnTo>
                      <a:pt x="20" y="19"/>
                    </a:lnTo>
                    <a:lnTo>
                      <a:pt x="20" y="135"/>
                    </a:lnTo>
                    <a:close/>
                  </a:path>
                </a:pathLst>
              </a:custGeom>
              <a:solidFill>
                <a:srgbClr val="00B38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98"/>
              <p:cNvSpPr>
                <a:spLocks noEditPoints="1"/>
              </p:cNvSpPr>
              <p:nvPr/>
            </p:nvSpPr>
            <p:spPr bwMode="auto">
              <a:xfrm>
                <a:off x="5937250" y="920751"/>
                <a:ext cx="542925" cy="255588"/>
              </a:xfrm>
              <a:custGeom>
                <a:avLst/>
                <a:gdLst>
                  <a:gd name="T0" fmla="*/ 139 w 142"/>
                  <a:gd name="T1" fmla="*/ 4 h 67"/>
                  <a:gd name="T2" fmla="*/ 122 w 142"/>
                  <a:gd name="T3" fmla="*/ 4 h 67"/>
                  <a:gd name="T4" fmla="*/ 106 w 142"/>
                  <a:gd name="T5" fmla="*/ 21 h 67"/>
                  <a:gd name="T6" fmla="*/ 89 w 142"/>
                  <a:gd name="T7" fmla="*/ 21 h 67"/>
                  <a:gd name="T8" fmla="*/ 90 w 142"/>
                  <a:gd name="T9" fmla="*/ 17 h 67"/>
                  <a:gd name="T10" fmla="*/ 78 w 142"/>
                  <a:gd name="T11" fmla="*/ 5 h 67"/>
                  <a:gd name="T12" fmla="*/ 32 w 142"/>
                  <a:gd name="T13" fmla="*/ 5 h 67"/>
                  <a:gd name="T14" fmla="*/ 20 w 142"/>
                  <a:gd name="T15" fmla="*/ 17 h 67"/>
                  <a:gd name="T16" fmla="*/ 0 w 142"/>
                  <a:gd name="T17" fmla="*/ 37 h 67"/>
                  <a:gd name="T18" fmla="*/ 30 w 142"/>
                  <a:gd name="T19" fmla="*/ 67 h 67"/>
                  <a:gd name="T20" fmla="*/ 48 w 142"/>
                  <a:gd name="T21" fmla="*/ 49 h 67"/>
                  <a:gd name="T22" fmla="*/ 112 w 142"/>
                  <a:gd name="T23" fmla="*/ 49 h 67"/>
                  <a:gd name="T24" fmla="*/ 139 w 142"/>
                  <a:gd name="T25" fmla="*/ 21 h 67"/>
                  <a:gd name="T26" fmla="*/ 142 w 142"/>
                  <a:gd name="T27" fmla="*/ 13 h 67"/>
                  <a:gd name="T28" fmla="*/ 139 w 142"/>
                  <a:gd name="T29" fmla="*/ 4 h 67"/>
                  <a:gd name="T30" fmla="*/ 12 w 142"/>
                  <a:gd name="T31" fmla="*/ 37 h 67"/>
                  <a:gd name="T32" fmla="*/ 20 w 142"/>
                  <a:gd name="T33" fmla="*/ 28 h 67"/>
                  <a:gd name="T34" fmla="*/ 39 w 142"/>
                  <a:gd name="T35" fmla="*/ 47 h 67"/>
                  <a:gd name="T36" fmla="*/ 30 w 142"/>
                  <a:gd name="T37" fmla="*/ 55 h 67"/>
                  <a:gd name="T38" fmla="*/ 12 w 142"/>
                  <a:gd name="T39" fmla="*/ 37 h 67"/>
                  <a:gd name="T40" fmla="*/ 133 w 142"/>
                  <a:gd name="T41" fmla="*/ 15 h 67"/>
                  <a:gd name="T42" fmla="*/ 108 w 142"/>
                  <a:gd name="T43" fmla="*/ 41 h 67"/>
                  <a:gd name="T44" fmla="*/ 45 w 142"/>
                  <a:gd name="T45" fmla="*/ 41 h 67"/>
                  <a:gd name="T46" fmla="*/ 26 w 142"/>
                  <a:gd name="T47" fmla="*/ 22 h 67"/>
                  <a:gd name="T48" fmla="*/ 36 w 142"/>
                  <a:gd name="T49" fmla="*/ 13 h 67"/>
                  <a:gd name="T50" fmla="*/ 78 w 142"/>
                  <a:gd name="T51" fmla="*/ 13 h 67"/>
                  <a:gd name="T52" fmla="*/ 82 w 142"/>
                  <a:gd name="T53" fmla="*/ 17 h 67"/>
                  <a:gd name="T54" fmla="*/ 78 w 142"/>
                  <a:gd name="T55" fmla="*/ 21 h 67"/>
                  <a:gd name="T56" fmla="*/ 66 w 142"/>
                  <a:gd name="T57" fmla="*/ 21 h 67"/>
                  <a:gd name="T58" fmla="*/ 66 w 142"/>
                  <a:gd name="T59" fmla="*/ 29 h 67"/>
                  <a:gd name="T60" fmla="*/ 68 w 142"/>
                  <a:gd name="T61" fmla="*/ 29 h 67"/>
                  <a:gd name="T62" fmla="*/ 68 w 142"/>
                  <a:gd name="T63" fmla="*/ 29 h 67"/>
                  <a:gd name="T64" fmla="*/ 78 w 142"/>
                  <a:gd name="T65" fmla="*/ 29 h 67"/>
                  <a:gd name="T66" fmla="*/ 79 w 142"/>
                  <a:gd name="T67" fmla="*/ 29 h 67"/>
                  <a:gd name="T68" fmla="*/ 109 w 142"/>
                  <a:gd name="T69" fmla="*/ 29 h 67"/>
                  <a:gd name="T70" fmla="*/ 128 w 142"/>
                  <a:gd name="T71" fmla="*/ 10 h 67"/>
                  <a:gd name="T72" fmla="*/ 133 w 142"/>
                  <a:gd name="T73" fmla="*/ 10 h 67"/>
                  <a:gd name="T74" fmla="*/ 134 w 142"/>
                  <a:gd name="T75" fmla="*/ 13 h 67"/>
                  <a:gd name="T76" fmla="*/ 133 w 142"/>
                  <a:gd name="T77" fmla="*/ 1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" h="67">
                    <a:moveTo>
                      <a:pt x="139" y="4"/>
                    </a:moveTo>
                    <a:cubicBezTo>
                      <a:pt x="134" y="0"/>
                      <a:pt x="127" y="0"/>
                      <a:pt x="122" y="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90" y="20"/>
                      <a:pt x="90" y="18"/>
                      <a:pt x="90" y="17"/>
                    </a:cubicBezTo>
                    <a:cubicBezTo>
                      <a:pt x="90" y="10"/>
                      <a:pt x="85" y="5"/>
                      <a:pt x="78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39" y="21"/>
                      <a:pt x="139" y="21"/>
                      <a:pt x="139" y="21"/>
                    </a:cubicBezTo>
                    <a:cubicBezTo>
                      <a:pt x="141" y="19"/>
                      <a:pt x="142" y="16"/>
                      <a:pt x="142" y="13"/>
                    </a:cubicBezTo>
                    <a:cubicBezTo>
                      <a:pt x="142" y="9"/>
                      <a:pt x="141" y="7"/>
                      <a:pt x="139" y="4"/>
                    </a:cubicBezTo>
                    <a:close/>
                    <a:moveTo>
                      <a:pt x="12" y="37"/>
                    </a:moveTo>
                    <a:cubicBezTo>
                      <a:pt x="20" y="28"/>
                      <a:pt x="20" y="28"/>
                      <a:pt x="20" y="28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0" y="55"/>
                      <a:pt x="30" y="55"/>
                      <a:pt x="30" y="55"/>
                    </a:cubicBezTo>
                    <a:lnTo>
                      <a:pt x="12" y="37"/>
                    </a:lnTo>
                    <a:close/>
                    <a:moveTo>
                      <a:pt x="133" y="15"/>
                    </a:moveTo>
                    <a:cubicBezTo>
                      <a:pt x="108" y="41"/>
                      <a:pt x="108" y="41"/>
                      <a:pt x="108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80" y="13"/>
                      <a:pt x="82" y="15"/>
                      <a:pt x="82" y="17"/>
                    </a:cubicBezTo>
                    <a:cubicBezTo>
                      <a:pt x="82" y="19"/>
                      <a:pt x="80" y="21"/>
                      <a:pt x="78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9" y="2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9" y="9"/>
                      <a:pt x="132" y="9"/>
                      <a:pt x="133" y="10"/>
                    </a:cubicBezTo>
                    <a:cubicBezTo>
                      <a:pt x="134" y="11"/>
                      <a:pt x="134" y="12"/>
                      <a:pt x="134" y="13"/>
                    </a:cubicBezTo>
                    <a:cubicBezTo>
                      <a:pt x="134" y="14"/>
                      <a:pt x="134" y="14"/>
                      <a:pt x="13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圆角矩形 14"/>
          <p:cNvSpPr/>
          <p:nvPr/>
        </p:nvSpPr>
        <p:spPr>
          <a:xfrm>
            <a:off x="3923928" y="3363838"/>
            <a:ext cx="1368152" cy="576064"/>
          </a:xfrm>
          <a:prstGeom prst="roundRect">
            <a:avLst/>
          </a:prstGeom>
          <a:solidFill>
            <a:srgbClr val="FF0000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硬件故障</a:t>
            </a:r>
            <a:endParaRPr lang="zh-CN" altLang="en-US" sz="1400" b="1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923928" y="4155926"/>
            <a:ext cx="1368152" cy="576064"/>
          </a:xfrm>
          <a:prstGeom prst="roundRect">
            <a:avLst/>
          </a:prstGeom>
          <a:solidFill>
            <a:srgbClr val="92D050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误操作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652120" y="3363838"/>
            <a:ext cx="1368152" cy="576064"/>
          </a:xfrm>
          <a:prstGeom prst="roundRect">
            <a:avLst/>
          </a:prstGeom>
          <a:solidFill>
            <a:srgbClr val="92D050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误操作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652120" y="4155926"/>
            <a:ext cx="1368152" cy="576064"/>
          </a:xfrm>
          <a:prstGeom prst="roundRect">
            <a:avLst/>
          </a:prstGeom>
          <a:solidFill>
            <a:srgbClr val="FFC000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软件</a:t>
            </a:r>
            <a:r>
              <a:rPr lang="zh-CN" altLang="en-US" sz="1400" b="1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故障</a:t>
            </a:r>
            <a:endParaRPr lang="zh-CN" altLang="en-US" sz="1400" b="1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308304" y="3363838"/>
            <a:ext cx="1368152" cy="576064"/>
          </a:xfrm>
          <a:prstGeom prst="roundRect">
            <a:avLst/>
          </a:prstGeom>
          <a:solidFill>
            <a:srgbClr val="86C6C5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病毒入侵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7380312" y="4155926"/>
            <a:ext cx="1368152" cy="576064"/>
          </a:xfrm>
          <a:prstGeom prst="roundRect">
            <a:avLst/>
          </a:prstGeom>
          <a:solidFill>
            <a:srgbClr val="86C6C5">
              <a:alpha val="46000"/>
            </a:srgbClr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病毒入侵</a:t>
            </a:r>
          </a:p>
        </p:txBody>
      </p:sp>
      <p:sp>
        <p:nvSpPr>
          <p:cNvPr id="21" name="闪电形 20"/>
          <p:cNvSpPr/>
          <p:nvPr/>
        </p:nvSpPr>
        <p:spPr>
          <a:xfrm>
            <a:off x="3521486" y="3491717"/>
            <a:ext cx="659285" cy="896369"/>
          </a:xfrm>
          <a:prstGeom prst="lightningBolt">
            <a:avLst/>
          </a:prstGeom>
          <a:solidFill>
            <a:srgbClr val="FFC000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zh-CN" altLang="en-US" sz="2400" kern="0" dirty="0">
                <a:solidFill>
                  <a:schemeClr val="tx1"/>
                </a:solidFill>
              </a:rPr>
              <a:t>为什么医疗数据需要备份？</a:t>
            </a:r>
          </a:p>
        </p:txBody>
      </p:sp>
    </p:spTree>
    <p:extLst>
      <p:ext uri="{BB962C8B-B14F-4D97-AF65-F5344CB8AC3E}">
        <p14:creationId xmlns:p14="http://schemas.microsoft.com/office/powerpoint/2010/main" xmlns="" val="99085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2"/>
          <p:cNvSpPr/>
          <p:nvPr/>
        </p:nvSpPr>
        <p:spPr>
          <a:xfrm>
            <a:off x="2085107" y="915566"/>
            <a:ext cx="6087293" cy="45887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H3C U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niStor CB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备份软件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586638" y="2211710"/>
            <a:ext cx="789050" cy="687731"/>
            <a:chOff x="859498" y="2792023"/>
            <a:chExt cx="873232" cy="687731"/>
          </a:xfrm>
        </p:grpSpPr>
        <p:sp>
          <p:nvSpPr>
            <p:cNvPr id="90" name="TextBox 42"/>
            <p:cNvSpPr txBox="1">
              <a:spLocks noChangeArrowheads="1"/>
            </p:cNvSpPr>
            <p:nvPr/>
          </p:nvSpPr>
          <p:spPr bwMode="auto">
            <a:xfrm>
              <a:off x="1077352" y="3305439"/>
              <a:ext cx="509160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</a:t>
              </a:r>
              <a:r>
                <a:rPr lang="en-US" altLang="zh-CN" sz="1000" dirty="0" smtClean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S03000</a:t>
              </a:r>
              <a:r>
                <a:rPr lang="zh-CN" altLang="en-US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系列</a:t>
              </a:r>
              <a:endParaRPr lang="en-US" altLang="zh-CN" sz="1000" dirty="0">
                <a:solidFill>
                  <a:srgbClr val="00B388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CP3300</a:t>
              </a:r>
              <a:r>
                <a:rPr lang="zh-CN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系列</a:t>
              </a:r>
              <a:endParaRPr lang="en-US" altLang="en-US" sz="10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1" name="Picture 9" descr="3520_bezel_FT1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59498" y="2792023"/>
              <a:ext cx="873232" cy="218498"/>
            </a:xfrm>
            <a:prstGeom prst="rect">
              <a:avLst/>
            </a:prstGeom>
          </p:spPr>
        </p:pic>
      </p:grpSp>
      <p:sp>
        <p:nvSpPr>
          <p:cNvPr id="83" name="圆角矩形 82"/>
          <p:cNvSpPr/>
          <p:nvPr/>
        </p:nvSpPr>
        <p:spPr>
          <a:xfrm>
            <a:off x="2085109" y="1490606"/>
            <a:ext cx="3927051" cy="1789606"/>
          </a:xfrm>
          <a:prstGeom prst="round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64845" y="1900671"/>
            <a:ext cx="694476" cy="998253"/>
            <a:chOff x="3018301" y="2458003"/>
            <a:chExt cx="768567" cy="998253"/>
          </a:xfrm>
        </p:grpSpPr>
        <p:sp>
          <p:nvSpPr>
            <p:cNvPr id="88" name="TextBox 42"/>
            <p:cNvSpPr txBox="1">
              <a:spLocks noChangeArrowheads="1"/>
            </p:cNvSpPr>
            <p:nvPr/>
          </p:nvSpPr>
          <p:spPr bwMode="auto">
            <a:xfrm>
              <a:off x="3055785" y="3281941"/>
              <a:ext cx="729644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SO5000</a:t>
              </a:r>
              <a:r>
                <a:rPr lang="zh-CN" altLang="en-US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系列</a:t>
              </a:r>
              <a:endParaRPr lang="en-US" altLang="zh-CN" sz="1000" dirty="0">
                <a:solidFill>
                  <a:srgbClr val="00B388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CP5500</a:t>
              </a:r>
              <a:r>
                <a:rPr lang="zh-CN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系列</a:t>
              </a:r>
              <a:endParaRPr lang="en-US" altLang="zh-CN" sz="10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9" name="Picture 2" descr="C:\Users\lisala\Pictures\New folder\StoreOnce4900_FT_LR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301" y="2458003"/>
              <a:ext cx="768567" cy="789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" name="文本框 91"/>
          <p:cNvSpPr txBox="1"/>
          <p:nvPr/>
        </p:nvSpPr>
        <p:spPr>
          <a:xfrm>
            <a:off x="1669674" y="1730937"/>
            <a:ext cx="2809651" cy="3600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1400" b="1">
                <a:latin typeface="+mn-lt"/>
                <a:ea typeface="+mn-ea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专用磁盘备份设备</a:t>
            </a:r>
            <a:endParaRPr lang="en-US" altLang="zh-CN" dirty="0"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300192" y="1490606"/>
            <a:ext cx="1872208" cy="1789605"/>
            <a:chOff x="4712349" y="2127685"/>
            <a:chExt cx="1872208" cy="1789605"/>
          </a:xfrm>
        </p:grpSpPr>
        <p:pic>
          <p:nvPicPr>
            <p:cNvPr id="94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000381" y="2831267"/>
              <a:ext cx="1296144" cy="448546"/>
            </a:xfrm>
            <a:prstGeom prst="rect">
              <a:avLst/>
            </a:prstGeom>
          </p:spPr>
        </p:pic>
        <p:sp>
          <p:nvSpPr>
            <p:cNvPr id="95" name="TextBox 42"/>
            <p:cNvSpPr txBox="1">
              <a:spLocks noChangeArrowheads="1"/>
            </p:cNvSpPr>
            <p:nvPr/>
          </p:nvSpPr>
          <p:spPr bwMode="auto">
            <a:xfrm>
              <a:off x="5325085" y="3424853"/>
              <a:ext cx="706329" cy="1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r>
                <a:rPr lang="en-US" altLang="zh-CN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</a:t>
              </a:r>
              <a:r>
                <a:rPr lang="en-US" altLang="zh-CN" sz="1000" dirty="0" err="1" smtClean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UniStor</a:t>
              </a:r>
              <a:r>
                <a:rPr lang="en-US" altLang="zh-CN" sz="1000" dirty="0" smtClean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CB3000</a:t>
              </a:r>
            </a:p>
            <a:p>
              <a:endParaRPr lang="en-US" altLang="zh-CN" sz="10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sz="1000" dirty="0" smtClean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</a:t>
              </a:r>
              <a:r>
                <a:rPr lang="en-US" altLang="zh-CN" sz="1000" dirty="0" err="1" smtClean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UniStor</a:t>
              </a:r>
              <a:r>
                <a:rPr lang="en-US" altLang="zh-CN" sz="1000" dirty="0" smtClean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CB5000</a:t>
              </a:r>
              <a:endParaRPr lang="en-US" altLang="zh-CN" sz="10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712349" y="2127685"/>
              <a:ext cx="1872208" cy="1789605"/>
            </a:xfrm>
            <a:prstGeom prst="roundRect">
              <a:avLst/>
            </a:pr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6300192" y="1756782"/>
            <a:ext cx="1831060" cy="3600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1400" b="1">
                <a:latin typeface="+mn-lt"/>
                <a:ea typeface="+mn-ea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备份一体机</a:t>
            </a:r>
          </a:p>
        </p:txBody>
      </p:sp>
      <p:sp>
        <p:nvSpPr>
          <p:cNvPr id="99" name="矩形 98"/>
          <p:cNvSpPr/>
          <p:nvPr/>
        </p:nvSpPr>
        <p:spPr>
          <a:xfrm>
            <a:off x="632350" y="215221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近线备份设备</a:t>
            </a:r>
          </a:p>
        </p:txBody>
      </p:sp>
      <p:sp>
        <p:nvSpPr>
          <p:cNvPr id="108" name="矩形 107"/>
          <p:cNvSpPr/>
          <p:nvPr/>
        </p:nvSpPr>
        <p:spPr>
          <a:xfrm>
            <a:off x="611560" y="381532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离线备份设备</a:t>
            </a:r>
          </a:p>
        </p:txBody>
      </p:sp>
      <p:sp>
        <p:nvSpPr>
          <p:cNvPr id="109" name="矩形 108"/>
          <p:cNvSpPr/>
          <p:nvPr/>
        </p:nvSpPr>
        <p:spPr>
          <a:xfrm>
            <a:off x="837534" y="96248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备份软件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51720" y="3506830"/>
            <a:ext cx="6120680" cy="1297168"/>
            <a:chOff x="2051720" y="3578838"/>
            <a:chExt cx="5949089" cy="1297168"/>
          </a:xfrm>
        </p:grpSpPr>
        <p:pic>
          <p:nvPicPr>
            <p:cNvPr id="78" name="Picture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538077" y="3992250"/>
              <a:ext cx="618281" cy="463711"/>
            </a:xfrm>
            <a:prstGeom prst="rect">
              <a:avLst/>
            </a:prstGeom>
          </p:spPr>
        </p:pic>
        <p:sp>
          <p:nvSpPr>
            <p:cNvPr id="79" name="圆角矩形 78"/>
            <p:cNvSpPr/>
            <p:nvPr/>
          </p:nvSpPr>
          <p:spPr>
            <a:xfrm>
              <a:off x="2051720" y="3578838"/>
              <a:ext cx="5949089" cy="1297168"/>
            </a:xfrm>
            <a:prstGeom prst="roundRect">
              <a:avLst/>
            </a:pr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TextBox 42"/>
            <p:cNvSpPr txBox="1">
              <a:spLocks noChangeArrowheads="1"/>
            </p:cNvSpPr>
            <p:nvPr/>
          </p:nvSpPr>
          <p:spPr bwMode="auto">
            <a:xfrm>
              <a:off x="2473124" y="4375733"/>
              <a:ext cx="729644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150000"/>
                </a:lnSpc>
                <a:buFont typeface="Arial" panose="020B0604020202020204" pitchFamily="34" charset="0"/>
                <a:buNone/>
                <a:defRPr sz="1000" b="1">
                  <a:solidFill>
                    <a:srgbClr val="00B3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HPE 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磁带机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411760" y="3723878"/>
              <a:ext cx="1024584" cy="36004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zh-CN" altLang="en-US" sz="1400" b="1" dirty="0">
                  <a:latin typeface="+mn-lt"/>
                  <a:ea typeface="+mn-ea"/>
                  <a:cs typeface="+mn-ea"/>
                  <a:sym typeface="+mn-lt"/>
                </a:rPr>
                <a:t>磁带库</a:t>
              </a:r>
            </a:p>
          </p:txBody>
        </p:sp>
        <p:pic>
          <p:nvPicPr>
            <p:cNvPr id="100" name="Picture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845048" y="3942393"/>
              <a:ext cx="556672" cy="417613"/>
            </a:xfrm>
            <a:prstGeom prst="rect">
              <a:avLst/>
            </a:prstGeom>
          </p:spPr>
        </p:pic>
        <p:pic>
          <p:nvPicPr>
            <p:cNvPr id="101" name="Picture 15" descr="HP StorageWorks DAT 72x10 Tape Autoloader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3340" y="4130118"/>
              <a:ext cx="690217" cy="17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" name="Picture 26"/>
            <p:cNvPicPr>
              <a:picLocks noChangeAspect="1"/>
            </p:cNvPicPr>
            <p:nvPr/>
          </p:nvPicPr>
          <p:blipFill>
            <a:blip r:embed="rId8" cstate="email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700539" y="4166589"/>
              <a:ext cx="685404" cy="137867"/>
            </a:xfrm>
            <a:prstGeom prst="rect">
              <a:avLst/>
            </a:prstGeom>
          </p:spPr>
        </p:pic>
        <p:pic>
          <p:nvPicPr>
            <p:cNvPr id="103" name="Picture 27" descr="MSL 4048.png"/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814314" y="4103625"/>
              <a:ext cx="591210" cy="256381"/>
            </a:xfrm>
            <a:prstGeom prst="rect">
              <a:avLst/>
            </a:prstGeom>
          </p:spPr>
        </p:pic>
        <p:sp>
          <p:nvSpPr>
            <p:cNvPr id="104" name="TextBox 42"/>
            <p:cNvSpPr txBox="1">
              <a:spLocks noChangeArrowheads="1"/>
            </p:cNvSpPr>
            <p:nvPr/>
          </p:nvSpPr>
          <p:spPr bwMode="auto">
            <a:xfrm>
              <a:off x="3673868" y="4382108"/>
              <a:ext cx="509160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Autoloader</a:t>
              </a:r>
            </a:p>
            <a:p>
              <a:pPr>
                <a:lnSpc>
                  <a:spcPct val="150000"/>
                </a:lnSpc>
              </a:pPr>
              <a:r>
                <a:rPr lang="en-US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CT108</a:t>
              </a:r>
            </a:p>
          </p:txBody>
        </p:sp>
        <p:sp>
          <p:nvSpPr>
            <p:cNvPr id="105" name="TextBox 42"/>
            <p:cNvSpPr txBox="1">
              <a:spLocks noChangeArrowheads="1"/>
            </p:cNvSpPr>
            <p:nvPr/>
          </p:nvSpPr>
          <p:spPr bwMode="auto">
            <a:xfrm>
              <a:off x="4782424" y="4382108"/>
              <a:ext cx="509160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MSL2024</a:t>
              </a:r>
            </a:p>
            <a:p>
              <a:pPr>
                <a:lnSpc>
                  <a:spcPct val="150000"/>
                </a:lnSpc>
              </a:pPr>
              <a:r>
                <a:rPr lang="en-US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CT224</a:t>
              </a:r>
            </a:p>
          </p:txBody>
        </p:sp>
        <p:sp>
          <p:nvSpPr>
            <p:cNvPr id="106" name="TextBox 42"/>
            <p:cNvSpPr txBox="1">
              <a:spLocks noChangeArrowheads="1"/>
            </p:cNvSpPr>
            <p:nvPr/>
          </p:nvSpPr>
          <p:spPr bwMode="auto">
            <a:xfrm>
              <a:off x="5855339" y="4387687"/>
              <a:ext cx="509160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MSL4048</a:t>
              </a:r>
            </a:p>
            <a:p>
              <a:pPr>
                <a:lnSpc>
                  <a:spcPct val="150000"/>
                </a:lnSpc>
              </a:pPr>
              <a:r>
                <a:rPr lang="en-US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CT448</a:t>
              </a:r>
            </a:p>
          </p:txBody>
        </p:sp>
        <p:sp>
          <p:nvSpPr>
            <p:cNvPr id="107" name="TextBox 42"/>
            <p:cNvSpPr txBox="1">
              <a:spLocks noChangeArrowheads="1"/>
            </p:cNvSpPr>
            <p:nvPr/>
          </p:nvSpPr>
          <p:spPr bwMode="auto">
            <a:xfrm>
              <a:off x="6874338" y="4382108"/>
              <a:ext cx="509160" cy="1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defPPr>
                <a:defRPr lang="zh-CN"/>
              </a:defPPr>
              <a:lvl1pPr algn="ctr" defTabSz="457189">
                <a:lnSpc>
                  <a:spcPct val="90000"/>
                </a:lnSpc>
                <a:buFont typeface="Arial" panose="020B0604020202020204" pitchFamily="34" charset="0"/>
                <a:buNone/>
                <a:defRPr sz="825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11163" indent="-182563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–"/>
                <a:defRPr sz="1600">
                  <a:latin typeface="Metric Regular"/>
                </a:defRPr>
              </a:lvl2pPr>
              <a:lvl3pPr marL="547688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400">
                  <a:latin typeface="Metric Regular"/>
                </a:defRPr>
              </a:lvl3pPr>
              <a:lvl4pPr marL="730250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4pPr>
              <a:lvl5pPr marL="868363" indent="-136525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5pPr>
              <a:lvl6pPr marL="13255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6pPr>
              <a:lvl7pPr marL="17827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7pPr>
              <a:lvl8pPr marL="22399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8pPr>
              <a:lvl9pPr marL="2697163" indent="-136525" eaLnBrk="0" fontAlgn="base" hangingPunct="0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200">
                  <a:latin typeface="Metric Regular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HPE </a:t>
              </a:r>
              <a:r>
                <a:rPr lang="en-US" altLang="zh-CN" sz="1000" dirty="0" smtClean="0">
                  <a:solidFill>
                    <a:srgbClr val="00B388"/>
                  </a:solidFill>
                  <a:latin typeface="+mn-lt"/>
                  <a:ea typeface="+mn-ea"/>
                  <a:cs typeface="+mn-ea"/>
                  <a:sym typeface="+mn-lt"/>
                </a:rPr>
                <a:t>MSL6480</a:t>
              </a:r>
              <a:endParaRPr lang="en-US" altLang="zh-CN" sz="1000" dirty="0">
                <a:solidFill>
                  <a:srgbClr val="00B388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1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H3C CT7680</a:t>
              </a:r>
            </a:p>
          </p:txBody>
        </p:sp>
      </p:grpSp>
      <p:sp>
        <p:nvSpPr>
          <p:cNvPr id="34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en-US" altLang="zh-CN" sz="2400" kern="0" dirty="0" smtClean="0">
                <a:solidFill>
                  <a:schemeClr val="tx1"/>
                </a:solidFill>
              </a:rPr>
              <a:t>H3C </a:t>
            </a:r>
            <a:r>
              <a:rPr lang="zh-CN" altLang="en-US" sz="2400" kern="0" dirty="0" smtClean="0">
                <a:solidFill>
                  <a:schemeClr val="tx1"/>
                </a:solidFill>
              </a:rPr>
              <a:t>备份产品家族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75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9013502"/>
              </p:ext>
            </p:extLst>
          </p:nvPr>
        </p:nvGraphicFramePr>
        <p:xfrm>
          <a:off x="2376336" y="990600"/>
          <a:ext cx="5508032" cy="3742408"/>
        </p:xfrm>
        <a:graphic>
          <a:graphicData uri="http://schemas.openxmlformats.org/drawingml/2006/table">
            <a:tbl>
              <a:tblPr firstRow="1" bandRow="1"/>
              <a:tblGrid>
                <a:gridCol w="1519457"/>
                <a:gridCol w="2279186"/>
                <a:gridCol w="1709389"/>
              </a:tblGrid>
              <a:tr h="3372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01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产品定位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01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4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特点</a:t>
                      </a:r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012"/>
                    </a:solidFill>
                  </a:tcPr>
                </a:tc>
              </a:tr>
              <a:tr h="812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备份软件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7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与</a:t>
                      </a:r>
                      <a:r>
                        <a:rPr lang="en-US" altLang="zh-CN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SO</a:t>
                      </a: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或磁带库配合使用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可用性 </a:t>
                      </a:r>
                      <a:r>
                        <a:rPr lang="en-US" altLang="zh-CN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&amp; </a:t>
                      </a: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简化部署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691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备份一体机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7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配置简便</a:t>
                      </a:r>
                      <a:endParaRPr lang="en-US" altLang="zh-CN" sz="12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预算有限</a:t>
                      </a:r>
                      <a:endParaRPr lang="zh-CN" altLang="en-US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软硬件结合</a:t>
                      </a:r>
                      <a:endParaRPr lang="en-US" altLang="zh-CN" sz="1200" b="1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简化部署</a:t>
                      </a:r>
                      <a:endParaRPr lang="en-US" altLang="zh-CN" sz="1200" b="1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066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StoreOnce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专用磁盘备份设备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7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短期数据备份（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1</a:t>
                      </a: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年以内）</a:t>
                      </a:r>
                      <a:endParaRPr lang="en-US" altLang="zh-CN" sz="1200" b="1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数据恢复速度快（＞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1TB/</a:t>
                      </a:r>
                      <a:r>
                        <a:rPr lang="en-US" altLang="zh-CN" sz="1200" b="1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hr</a:t>
                      </a: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）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i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专用备份设备</a:t>
                      </a:r>
                      <a:endParaRPr lang="en-US" altLang="zh-CN" sz="1200" b="1" i="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i="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提升备份效率</a:t>
                      </a:r>
                      <a:endParaRPr lang="zh-CN" altLang="en-US" sz="1200" b="1" i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812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磁带库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7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长期数据归档</a:t>
                      </a: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（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1</a:t>
                      </a: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年以上）</a:t>
                      </a:r>
                      <a:endParaRPr lang="en-US" altLang="zh-CN" sz="1200" b="1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法规遵从</a:t>
                      </a:r>
                      <a:endParaRPr lang="en-US" altLang="zh-CN" sz="12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ea"/>
                          <a:sym typeface="+mn-lt"/>
                        </a:rPr>
                        <a:t>成熟可靠</a:t>
                      </a:r>
                      <a:endParaRPr lang="zh-CN" altLang="en-US" sz="1200" b="1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96236" y="1459499"/>
            <a:ext cx="648072" cy="648072"/>
          </a:xfrm>
          <a:prstGeom prst="rect">
            <a:avLst/>
          </a:prstGeom>
        </p:spPr>
      </p:pic>
      <p:grpSp>
        <p:nvGrpSpPr>
          <p:cNvPr id="5" name="Group 52"/>
          <p:cNvGrpSpPr/>
          <p:nvPr/>
        </p:nvGrpSpPr>
        <p:grpSpPr>
          <a:xfrm>
            <a:off x="1332240" y="2950118"/>
            <a:ext cx="576064" cy="673334"/>
            <a:chOff x="8500085" y="4058609"/>
            <a:chExt cx="1554767" cy="1812348"/>
          </a:xfrm>
        </p:grpSpPr>
        <p:pic>
          <p:nvPicPr>
            <p:cNvPr id="6" name="Picture 5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501789" y="4459044"/>
              <a:ext cx="1551311" cy="282588"/>
            </a:xfrm>
            <a:prstGeom prst="rect">
              <a:avLst/>
            </a:prstGeom>
          </p:spPr>
        </p:pic>
        <p:pic>
          <p:nvPicPr>
            <p:cNvPr id="7" name="Picture 5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500086" y="4743666"/>
              <a:ext cx="1551311" cy="282588"/>
            </a:xfrm>
            <a:prstGeom prst="rect">
              <a:avLst/>
            </a:prstGeom>
          </p:spPr>
        </p:pic>
        <p:pic>
          <p:nvPicPr>
            <p:cNvPr id="8" name="Picture 5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503541" y="5025393"/>
              <a:ext cx="1551311" cy="282588"/>
            </a:xfrm>
            <a:prstGeom prst="rect">
              <a:avLst/>
            </a:prstGeom>
          </p:spPr>
        </p:pic>
        <p:pic>
          <p:nvPicPr>
            <p:cNvPr id="9" name="Picture 5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503541" y="5305285"/>
              <a:ext cx="1551311" cy="282588"/>
            </a:xfrm>
            <a:prstGeom prst="rect">
              <a:avLst/>
            </a:prstGeom>
          </p:spPr>
        </p:pic>
        <p:pic>
          <p:nvPicPr>
            <p:cNvPr id="10" name="Picture 5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503541" y="5588369"/>
              <a:ext cx="1551311" cy="282588"/>
            </a:xfrm>
            <a:prstGeom prst="rect">
              <a:avLst/>
            </a:prstGeom>
          </p:spPr>
        </p:pic>
        <p:pic>
          <p:nvPicPr>
            <p:cNvPr id="11" name="Picture 58" descr="5100_bezel_FT1.jp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500085" y="4058609"/>
              <a:ext cx="1551311" cy="398401"/>
            </a:xfrm>
            <a:prstGeom prst="rect">
              <a:avLst/>
            </a:prstGeom>
          </p:spPr>
        </p:pic>
      </p:grpSp>
      <p:pic>
        <p:nvPicPr>
          <p:cNvPr id="12" name="Picture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98650" y="3916366"/>
            <a:ext cx="843245" cy="527592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72200" y="2237560"/>
            <a:ext cx="1296144" cy="448546"/>
          </a:xfrm>
          <a:prstGeom prst="rect">
            <a:avLst/>
          </a:prstGeom>
        </p:spPr>
      </p:pic>
      <p:sp>
        <p:nvSpPr>
          <p:cNvPr id="15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en-US" altLang="zh-CN" sz="2400" kern="0" dirty="0" smtClean="0">
                <a:solidFill>
                  <a:schemeClr val="tx1"/>
                </a:solidFill>
              </a:rPr>
              <a:t>H3C </a:t>
            </a:r>
            <a:r>
              <a:rPr lang="zh-CN" altLang="en-US" sz="2400" kern="0" dirty="0" smtClean="0">
                <a:solidFill>
                  <a:schemeClr val="tx1"/>
                </a:solidFill>
              </a:rPr>
              <a:t>备份产品定位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73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2"/>
          <p:cNvSpPr txBox="1">
            <a:spLocks/>
          </p:cNvSpPr>
          <p:nvPr/>
        </p:nvSpPr>
        <p:spPr bwMode="black">
          <a:xfrm>
            <a:off x="468313" y="1491630"/>
            <a:ext cx="2519362" cy="3096245"/>
          </a:xfrm>
          <a:prstGeom prst="rect">
            <a:avLst/>
          </a:prstGeom>
          <a:solidFill>
            <a:schemeClr val="bg2">
              <a:lumMod val="20000"/>
              <a:lumOff val="80000"/>
              <a:alpha val="51000"/>
            </a:schemeClr>
          </a:solidFill>
          <a:ln w="28575">
            <a:noFill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l">
              <a:lnSpc>
                <a:spcPct val="125000"/>
              </a:lnSpc>
              <a:defRPr/>
            </a:pPr>
            <a:r>
              <a:rPr lang="zh-CN" altLang="en-US" sz="333" kern="0" dirty="0">
                <a:latin typeface="+mn-lt"/>
                <a:ea typeface="+mn-ea"/>
                <a:cs typeface="+mn-ea"/>
                <a:sym typeface="+mn-lt"/>
              </a:rPr>
              <a:t>  </a:t>
            </a:r>
            <a:endParaRPr lang="en-US" altLang="zh-CN" sz="417" kern="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25000"/>
              </a:lnSpc>
              <a:defRPr/>
            </a:pPr>
            <a:r>
              <a:rPr lang="en-GB" sz="417" kern="0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sz="417" kern="0" dirty="0">
              <a:solidFill>
                <a:srgbClr val="4F81B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8" name="直接箭头连接符 97"/>
          <p:cNvCxnSpPr/>
          <p:nvPr/>
        </p:nvCxnSpPr>
        <p:spPr>
          <a:xfrm>
            <a:off x="1134041" y="3381445"/>
            <a:ext cx="1093889" cy="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97161" y="2894969"/>
            <a:ext cx="954108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b="1" kern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闪备</a:t>
            </a:r>
            <a:endParaRPr lang="en-US" altLang="zh-CN" sz="900" b="1" kern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en-US" altLang="zh-CN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无需</a:t>
            </a:r>
            <a:r>
              <a:rPr lang="zh-CN" altLang="en-US" sz="900" b="1" kern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备份</a:t>
            </a:r>
            <a:r>
              <a:rPr lang="zh-CN" altLang="en-US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软件</a:t>
            </a:r>
            <a:r>
              <a:rPr lang="en-US" altLang="zh-CN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en-US" altLang="zh-CN" sz="900" b="1" kern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1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35669" y="2893058"/>
            <a:ext cx="393562" cy="1284258"/>
          </a:xfrm>
          <a:prstGeom prst="rect">
            <a:avLst/>
          </a:prstGeom>
          <a:ln w="28575">
            <a:noFill/>
            <a:miter lim="800000"/>
            <a:headEnd type="none" w="med" len="med"/>
            <a:tailEnd type="none" w="med" len="med"/>
          </a:ln>
        </p:spPr>
      </p:pic>
      <p:sp>
        <p:nvSpPr>
          <p:cNvPr id="32" name="矩形 31"/>
          <p:cNvSpPr/>
          <p:nvPr/>
        </p:nvSpPr>
        <p:spPr>
          <a:xfrm>
            <a:off x="357538" y="4244280"/>
            <a:ext cx="1149824" cy="20315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00" b="1" kern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3PAR</a:t>
            </a:r>
          </a:p>
          <a:p>
            <a:pPr algn="ctr"/>
            <a:r>
              <a:rPr lang="zh-CN" altLang="en-US" sz="900" b="1" kern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存储产品</a:t>
            </a:r>
            <a:endParaRPr lang="en-US" altLang="zh-CN" sz="900" b="1" kern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3" name="Picture 2" descr="C:\Users\lisala\Pictures\StoreOnce images Dec 2013\6500_3 (2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231311" y="2909245"/>
            <a:ext cx="396416" cy="126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854607" y="4244280"/>
            <a:ext cx="1149824" cy="20315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StoreOnce</a:t>
            </a:r>
          </a:p>
          <a:p>
            <a:pPr algn="ctr"/>
            <a:r>
              <a:rPr lang="zh-CN" altLang="en-US" sz="900" b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专用备份设备</a:t>
            </a:r>
            <a:endParaRPr lang="en-US" altLang="zh-CN" sz="900" b="1" kern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6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3963" y="1783537"/>
            <a:ext cx="599280" cy="207388"/>
          </a:xfrm>
          <a:prstGeom prst="rect">
            <a:avLst/>
          </a:prstGeom>
        </p:spPr>
      </p:pic>
      <p:pic>
        <p:nvPicPr>
          <p:cNvPr id="37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66043" y="3304915"/>
            <a:ext cx="429882" cy="148766"/>
          </a:xfrm>
          <a:prstGeom prst="rect">
            <a:avLst/>
          </a:prstGeom>
        </p:spPr>
      </p:pic>
      <p:pic>
        <p:nvPicPr>
          <p:cNvPr id="38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173128" y="2351995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758260" y="2348524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39"/>
          <p:cNvSpPr/>
          <p:nvPr/>
        </p:nvSpPr>
        <p:spPr>
          <a:xfrm>
            <a:off x="1129231" y="2271542"/>
            <a:ext cx="1214161" cy="262090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76228" tIns="38115" rIns="76228" bIns="381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2199" fontAlgn="auto">
              <a:spcBef>
                <a:spcPts val="0"/>
              </a:spcBef>
              <a:spcAft>
                <a:spcPts val="0"/>
              </a:spcAft>
            </a:pPr>
            <a:endParaRPr lang="zh-CN" altLang="en-US" b="1" kern="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1" name="Straight Connector 93"/>
          <p:cNvCxnSpPr/>
          <p:nvPr/>
        </p:nvCxnSpPr>
        <p:spPr>
          <a:xfrm>
            <a:off x="853603" y="2122743"/>
            <a:ext cx="1704674" cy="2611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93"/>
          <p:cNvCxnSpPr/>
          <p:nvPr/>
        </p:nvCxnSpPr>
        <p:spPr>
          <a:xfrm flipV="1">
            <a:off x="1705789" y="2122743"/>
            <a:ext cx="0" cy="14880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93"/>
          <p:cNvCxnSpPr/>
          <p:nvPr/>
        </p:nvCxnSpPr>
        <p:spPr>
          <a:xfrm flipV="1">
            <a:off x="2558277" y="1990926"/>
            <a:ext cx="0" cy="13660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93"/>
          <p:cNvCxnSpPr/>
          <p:nvPr/>
        </p:nvCxnSpPr>
        <p:spPr>
          <a:xfrm flipV="1">
            <a:off x="853603" y="1990925"/>
            <a:ext cx="0" cy="13660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93"/>
          <p:cNvCxnSpPr/>
          <p:nvPr/>
        </p:nvCxnSpPr>
        <p:spPr>
          <a:xfrm flipV="1">
            <a:off x="1705789" y="2537449"/>
            <a:ext cx="0" cy="14618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93"/>
          <p:cNvCxnSpPr/>
          <p:nvPr/>
        </p:nvCxnSpPr>
        <p:spPr>
          <a:xfrm>
            <a:off x="932450" y="2680204"/>
            <a:ext cx="1497069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93"/>
          <p:cNvCxnSpPr>
            <a:stCxn id="33" idx="0"/>
          </p:cNvCxnSpPr>
          <p:nvPr/>
        </p:nvCxnSpPr>
        <p:spPr>
          <a:xfrm flipV="1">
            <a:off x="2429519" y="2676773"/>
            <a:ext cx="0" cy="232472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93"/>
          <p:cNvCxnSpPr/>
          <p:nvPr/>
        </p:nvCxnSpPr>
        <p:spPr>
          <a:xfrm flipV="1">
            <a:off x="937472" y="2680204"/>
            <a:ext cx="0" cy="212854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itle 2"/>
          <p:cNvSpPr txBox="1">
            <a:spLocks/>
          </p:cNvSpPr>
          <p:nvPr/>
        </p:nvSpPr>
        <p:spPr bwMode="black">
          <a:xfrm>
            <a:off x="376766" y="2291732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zh-CN" altLang="en-US" sz="800" kern="0" dirty="0" smtClean="0">
                <a:latin typeface="+mn-lt"/>
                <a:ea typeface="+mn-ea"/>
                <a:cs typeface="+mn-ea"/>
                <a:sym typeface="+mn-lt"/>
              </a:rPr>
              <a:t>光纤交换机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itle 2"/>
          <p:cNvSpPr txBox="1">
            <a:spLocks/>
          </p:cNvSpPr>
          <p:nvPr/>
        </p:nvSpPr>
        <p:spPr bwMode="black">
          <a:xfrm>
            <a:off x="1542794" y="1889900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eaLnBrk="1" hangingPunct="1">
              <a:buClrTx/>
              <a:buSzTx/>
              <a:buFontTx/>
              <a:buNone/>
              <a:defRPr sz="600" b="1" i="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P Simplified" pitchFamily="34" charset="0"/>
              </a:defRPr>
            </a:lvl1pPr>
            <a:lvl2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2pPr>
            <a:lvl3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3pPr>
            <a:lvl4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4pPr>
            <a:lvl5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9pPr>
          </a:lstStyle>
          <a:p>
            <a:r>
              <a:rPr lang="zh-CN" altLang="en-US" sz="800" dirty="0">
                <a:latin typeface="+mn-lt"/>
                <a:ea typeface="+mn-ea"/>
                <a:cs typeface="+mn-ea"/>
                <a:sym typeface="+mn-lt"/>
              </a:rPr>
              <a:t>业务服务器</a:t>
            </a: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07868" y="1657544"/>
            <a:ext cx="2322978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53" name="Straight Connector 93"/>
          <p:cNvCxnSpPr>
            <a:endCxn id="36" idx="0"/>
          </p:cNvCxnSpPr>
          <p:nvPr/>
        </p:nvCxnSpPr>
        <p:spPr>
          <a:xfrm>
            <a:off x="853603" y="1657544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54" name="Straight Connector 93"/>
          <p:cNvCxnSpPr/>
          <p:nvPr/>
        </p:nvCxnSpPr>
        <p:spPr>
          <a:xfrm>
            <a:off x="2558277" y="1657544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137422" y="3487163"/>
            <a:ext cx="1149824" cy="20315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00" b="1" kern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RMC</a:t>
            </a:r>
            <a:r>
              <a:rPr lang="zh-CN" altLang="en-US" sz="900" b="1" kern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服务器</a:t>
            </a:r>
            <a:endParaRPr lang="en-US" altLang="zh-CN" sz="900" b="1" kern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0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70087" y="1791106"/>
            <a:ext cx="599280" cy="207388"/>
          </a:xfrm>
          <a:prstGeom prst="rect">
            <a:avLst/>
          </a:prstGeom>
        </p:spPr>
      </p:pic>
      <p:sp>
        <p:nvSpPr>
          <p:cNvPr id="89" name="Title 2"/>
          <p:cNvSpPr txBox="1">
            <a:spLocks/>
          </p:cNvSpPr>
          <p:nvPr/>
        </p:nvSpPr>
        <p:spPr bwMode="black">
          <a:xfrm>
            <a:off x="1072817" y="1657543"/>
            <a:ext cx="550403" cy="20777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en-US" altLang="zh-CN" sz="800" kern="0" dirty="0" smtClean="0">
                <a:latin typeface="+mn-lt"/>
                <a:ea typeface="+mn-ea"/>
                <a:cs typeface="+mn-ea"/>
                <a:sym typeface="+mn-lt"/>
              </a:rPr>
              <a:t>LAN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68313" y="987426"/>
            <a:ext cx="2519362" cy="33944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dash"/>
          </a:ln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3PAR+RMC</a:t>
            </a: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闪备方案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5" name="Title 2"/>
          <p:cNvSpPr txBox="1">
            <a:spLocks/>
          </p:cNvSpPr>
          <p:nvPr/>
        </p:nvSpPr>
        <p:spPr bwMode="black">
          <a:xfrm>
            <a:off x="3301783" y="1503447"/>
            <a:ext cx="2519362" cy="3096245"/>
          </a:xfrm>
          <a:prstGeom prst="rect">
            <a:avLst/>
          </a:prstGeom>
          <a:solidFill>
            <a:schemeClr val="bg2">
              <a:lumMod val="20000"/>
              <a:lumOff val="80000"/>
              <a:alpha val="51000"/>
            </a:schemeClr>
          </a:solidFill>
          <a:ln w="28575">
            <a:noFill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l">
              <a:lnSpc>
                <a:spcPct val="125000"/>
              </a:lnSpc>
              <a:defRPr/>
            </a:pPr>
            <a:r>
              <a:rPr lang="zh-CN" altLang="en-US" sz="333" kern="0" dirty="0">
                <a:latin typeface="+mn-lt"/>
                <a:ea typeface="+mn-ea"/>
                <a:cs typeface="+mn-ea"/>
                <a:sym typeface="+mn-lt"/>
              </a:rPr>
              <a:t>  </a:t>
            </a:r>
            <a:endParaRPr lang="en-US" altLang="zh-CN" sz="417" kern="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25000"/>
              </a:lnSpc>
              <a:defRPr/>
            </a:pPr>
            <a:r>
              <a:rPr lang="en-GB" sz="417" kern="0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sz="417" kern="0" dirty="0">
              <a:solidFill>
                <a:srgbClr val="4F81B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圆角矩形 133"/>
          <p:cNvSpPr/>
          <p:nvPr/>
        </p:nvSpPr>
        <p:spPr>
          <a:xfrm>
            <a:off x="3301783" y="999243"/>
            <a:ext cx="2519362" cy="33944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dash"/>
          </a:ln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2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异构环境：备份软件</a:t>
            </a:r>
            <a:r>
              <a:rPr lang="en-US" altLang="zh-CN" sz="12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硬件设备</a:t>
            </a:r>
            <a:endParaRPr lang="zh-CN" altLang="en-US" sz="12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itle 2"/>
          <p:cNvSpPr txBox="1">
            <a:spLocks/>
          </p:cNvSpPr>
          <p:nvPr/>
        </p:nvSpPr>
        <p:spPr bwMode="black">
          <a:xfrm>
            <a:off x="6154318" y="1503447"/>
            <a:ext cx="2519362" cy="3096245"/>
          </a:xfrm>
          <a:prstGeom prst="rect">
            <a:avLst/>
          </a:prstGeom>
          <a:solidFill>
            <a:schemeClr val="bg2">
              <a:lumMod val="20000"/>
              <a:lumOff val="80000"/>
              <a:alpha val="51000"/>
            </a:schemeClr>
          </a:solidFill>
          <a:ln w="28575">
            <a:noFill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l">
              <a:lnSpc>
                <a:spcPct val="125000"/>
              </a:lnSpc>
              <a:defRPr/>
            </a:pPr>
            <a:r>
              <a:rPr lang="zh-CN" altLang="en-US" sz="333" kern="0" dirty="0">
                <a:latin typeface="+mn-lt"/>
                <a:ea typeface="+mn-ea"/>
                <a:cs typeface="+mn-ea"/>
                <a:sym typeface="+mn-lt"/>
              </a:rPr>
              <a:t>  </a:t>
            </a:r>
            <a:endParaRPr lang="en-US" altLang="zh-CN" sz="417" kern="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25000"/>
              </a:lnSpc>
              <a:defRPr/>
            </a:pPr>
            <a:r>
              <a:rPr lang="en-GB" sz="417" kern="0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sz="417" kern="0" dirty="0">
              <a:solidFill>
                <a:srgbClr val="4F81B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" name="圆角矩形 163"/>
          <p:cNvSpPr/>
          <p:nvPr/>
        </p:nvSpPr>
        <p:spPr>
          <a:xfrm>
            <a:off x="6154318" y="999243"/>
            <a:ext cx="2519362" cy="33944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dash"/>
          </a:ln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2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低成本</a:t>
            </a:r>
            <a:r>
              <a:rPr lang="zh-CN" altLang="en-US" sz="12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：备份一体机方案</a:t>
            </a:r>
            <a:endParaRPr lang="zh-CN" altLang="en-US" sz="12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itle 2"/>
          <p:cNvSpPr txBox="1">
            <a:spLocks/>
          </p:cNvSpPr>
          <p:nvPr/>
        </p:nvSpPr>
        <p:spPr bwMode="black">
          <a:xfrm>
            <a:off x="3388233" y="4079314"/>
            <a:ext cx="753163" cy="18594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zh-CN" altLang="en-US" sz="9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第三方存储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6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69841" y="1889439"/>
            <a:ext cx="599280" cy="207388"/>
          </a:xfrm>
          <a:prstGeom prst="rect">
            <a:avLst/>
          </a:prstGeom>
        </p:spPr>
      </p:pic>
      <p:pic>
        <p:nvPicPr>
          <p:cNvPr id="167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22027" y="1889439"/>
            <a:ext cx="599280" cy="207388"/>
          </a:xfrm>
          <a:prstGeom prst="rect">
            <a:avLst/>
          </a:prstGeom>
        </p:spPr>
      </p:pic>
      <p:pic>
        <p:nvPicPr>
          <p:cNvPr id="16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80072" y="1889439"/>
            <a:ext cx="599280" cy="207388"/>
          </a:xfrm>
          <a:prstGeom prst="rect">
            <a:avLst/>
          </a:prstGeom>
        </p:spPr>
      </p:pic>
      <p:pic>
        <p:nvPicPr>
          <p:cNvPr id="169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989006" y="2457897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574138" y="2454426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矩形 170"/>
          <p:cNvSpPr/>
          <p:nvPr/>
        </p:nvSpPr>
        <p:spPr>
          <a:xfrm>
            <a:off x="3932937" y="2377828"/>
            <a:ext cx="1214161" cy="262090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76228" tIns="38115" rIns="76228" bIns="381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2199" fontAlgn="auto">
              <a:spcBef>
                <a:spcPts val="0"/>
              </a:spcBef>
              <a:spcAft>
                <a:spcPts val="0"/>
              </a:spcAft>
            </a:pPr>
            <a:endParaRPr lang="zh-CN" altLang="en-US" b="1" kern="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2" name="Straight Connector 93"/>
          <p:cNvCxnSpPr/>
          <p:nvPr/>
        </p:nvCxnSpPr>
        <p:spPr>
          <a:xfrm>
            <a:off x="3669481" y="2228645"/>
            <a:ext cx="1704674" cy="2611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93"/>
          <p:cNvCxnSpPr/>
          <p:nvPr/>
        </p:nvCxnSpPr>
        <p:spPr>
          <a:xfrm flipV="1">
            <a:off x="4521667" y="2085069"/>
            <a:ext cx="0" cy="292375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93"/>
          <p:cNvCxnSpPr/>
          <p:nvPr/>
        </p:nvCxnSpPr>
        <p:spPr>
          <a:xfrm flipV="1">
            <a:off x="5374155" y="2096828"/>
            <a:ext cx="0" cy="13660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93"/>
          <p:cNvCxnSpPr/>
          <p:nvPr/>
        </p:nvCxnSpPr>
        <p:spPr>
          <a:xfrm flipV="1">
            <a:off x="3669481" y="2096827"/>
            <a:ext cx="0" cy="13660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93"/>
          <p:cNvCxnSpPr>
            <a:stCxn id="190" idx="0"/>
            <a:endCxn id="171" idx="2"/>
          </p:cNvCxnSpPr>
          <p:nvPr/>
        </p:nvCxnSpPr>
        <p:spPr>
          <a:xfrm flipV="1">
            <a:off x="4535497" y="2639918"/>
            <a:ext cx="4521" cy="759398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93"/>
          <p:cNvCxnSpPr/>
          <p:nvPr/>
        </p:nvCxnSpPr>
        <p:spPr>
          <a:xfrm>
            <a:off x="3748328" y="2786106"/>
            <a:ext cx="1497069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93"/>
          <p:cNvCxnSpPr>
            <a:stCxn id="189" idx="0"/>
          </p:cNvCxnSpPr>
          <p:nvPr/>
        </p:nvCxnSpPr>
        <p:spPr>
          <a:xfrm flipV="1">
            <a:off x="3755139" y="2780384"/>
            <a:ext cx="0" cy="62953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>
            <a:off x="3419373" y="1776969"/>
            <a:ext cx="2163793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183" name="Straight Connector 93"/>
          <p:cNvCxnSpPr/>
          <p:nvPr/>
        </p:nvCxnSpPr>
        <p:spPr>
          <a:xfrm>
            <a:off x="3669481" y="1776969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184" name="Straight Connector 93"/>
          <p:cNvCxnSpPr/>
          <p:nvPr/>
        </p:nvCxnSpPr>
        <p:spPr>
          <a:xfrm>
            <a:off x="5368656" y="1783670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185" name="Straight Connector 93"/>
          <p:cNvCxnSpPr/>
          <p:nvPr/>
        </p:nvCxnSpPr>
        <p:spPr>
          <a:xfrm>
            <a:off x="4522324" y="1776969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186" name="Title 2"/>
          <p:cNvSpPr txBox="1">
            <a:spLocks/>
          </p:cNvSpPr>
          <p:nvPr/>
        </p:nvSpPr>
        <p:spPr bwMode="black">
          <a:xfrm>
            <a:off x="3939859" y="4212539"/>
            <a:ext cx="1165282" cy="28629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en-US" altLang="zh-CN" sz="9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StoreOnce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专用磁盘备份设备</a:t>
            </a:r>
            <a:r>
              <a:rPr lang="en-GB" altLang="zh-CN" sz="9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7" name="Picture 27" descr="MSL 4048.png"/>
          <p:cNvPicPr>
            <a:picLocks noChangeAspect="1"/>
          </p:cNvPicPr>
          <p:nvPr/>
        </p:nvPicPr>
        <p:blipFill>
          <a:blip r:embed="rId7" cstate="screen">
            <a:grayscl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17394" y="3599588"/>
            <a:ext cx="656693" cy="284779"/>
          </a:xfrm>
          <a:prstGeom prst="rect">
            <a:avLst/>
          </a:prstGeom>
        </p:spPr>
      </p:pic>
      <p:sp>
        <p:nvSpPr>
          <p:cNvPr id="188" name="Title 2"/>
          <p:cNvSpPr txBox="1">
            <a:spLocks/>
          </p:cNvSpPr>
          <p:nvPr/>
        </p:nvSpPr>
        <p:spPr bwMode="black">
          <a:xfrm>
            <a:off x="4724504" y="3860655"/>
            <a:ext cx="1017327" cy="20315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en-US" altLang="zh-CN" sz="90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MSL</a:t>
            </a:r>
            <a:r>
              <a:rPr lang="zh-CN" altLang="en-US" sz="90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磁带库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9" name="图片 188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755" b="77736" l="9328" r="936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46707" y="3409914"/>
            <a:ext cx="816864" cy="807720"/>
          </a:xfrm>
          <a:prstGeom prst="rect">
            <a:avLst/>
          </a:prstGeom>
        </p:spPr>
      </p:pic>
      <p:pic>
        <p:nvPicPr>
          <p:cNvPr id="190" name="Picture 2" descr="C:\Users\lisala\Pictures\StoreOnce images Dec 2013\6500_3 (2)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418205" y="3399316"/>
            <a:ext cx="234584" cy="75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1" name="Straight Connector 93"/>
          <p:cNvCxnSpPr/>
          <p:nvPr/>
        </p:nvCxnSpPr>
        <p:spPr>
          <a:xfrm flipH="1" flipV="1">
            <a:off x="5244503" y="2786106"/>
            <a:ext cx="894" cy="813482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itle 2"/>
          <p:cNvSpPr txBox="1">
            <a:spLocks/>
          </p:cNvSpPr>
          <p:nvPr/>
        </p:nvSpPr>
        <p:spPr bwMode="black">
          <a:xfrm>
            <a:off x="4075359" y="1553175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en-US" altLang="zh-CN" sz="800" kern="0" dirty="0" smtClean="0">
                <a:latin typeface="+mn-lt"/>
                <a:ea typeface="+mn-ea"/>
                <a:cs typeface="+mn-ea"/>
                <a:sym typeface="+mn-lt"/>
              </a:rPr>
              <a:t>LAN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" name="Title 2"/>
          <p:cNvSpPr txBox="1">
            <a:spLocks/>
          </p:cNvSpPr>
          <p:nvPr/>
        </p:nvSpPr>
        <p:spPr bwMode="black">
          <a:xfrm>
            <a:off x="3205704" y="2439516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zh-CN" altLang="en-US" sz="800" kern="0" dirty="0" smtClean="0">
                <a:latin typeface="+mn-lt"/>
                <a:ea typeface="+mn-ea"/>
                <a:cs typeface="+mn-ea"/>
                <a:sym typeface="+mn-lt"/>
              </a:rPr>
              <a:t>光纤交换机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5" name="Title 2"/>
          <p:cNvSpPr txBox="1">
            <a:spLocks/>
          </p:cNvSpPr>
          <p:nvPr/>
        </p:nvSpPr>
        <p:spPr bwMode="black">
          <a:xfrm>
            <a:off x="3661193" y="2040207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eaLnBrk="1" hangingPunct="1">
              <a:buClrTx/>
              <a:buSzTx/>
              <a:buFontTx/>
              <a:buNone/>
              <a:defRPr sz="600" b="1" i="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P Simplified" pitchFamily="34" charset="0"/>
              </a:defRPr>
            </a:lvl1pPr>
            <a:lvl2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2pPr>
            <a:lvl3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3pPr>
            <a:lvl4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4pPr>
            <a:lvl5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9pPr>
          </a:lstStyle>
          <a:p>
            <a:r>
              <a:rPr lang="zh-CN" altLang="en-US" sz="800" dirty="0">
                <a:latin typeface="+mn-lt"/>
                <a:ea typeface="+mn-ea"/>
                <a:cs typeface="+mn-ea"/>
                <a:sym typeface="+mn-lt"/>
              </a:rPr>
              <a:t>业务服务器</a:t>
            </a: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7" name="Title 2"/>
          <p:cNvSpPr txBox="1">
            <a:spLocks/>
          </p:cNvSpPr>
          <p:nvPr/>
        </p:nvSpPr>
        <p:spPr bwMode="black">
          <a:xfrm>
            <a:off x="5031047" y="2271511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eaLnBrk="1" hangingPunct="1">
              <a:buClrTx/>
              <a:buSzTx/>
              <a:buFontTx/>
              <a:buNone/>
              <a:defRPr sz="600" b="1" i="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P Simplified" pitchFamily="34" charset="0"/>
              </a:defRPr>
            </a:lvl1pPr>
            <a:lvl2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2pPr>
            <a:lvl3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3pPr>
            <a:lvl4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4pPr>
            <a:lvl5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9pPr>
          </a:lstStyle>
          <a:p>
            <a:r>
              <a:rPr lang="zh-CN" altLang="en-US" sz="8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备份服务器</a:t>
            </a:r>
            <a:endParaRPr lang="en-US" altLang="zh-CN" sz="800" dirty="0" smtClean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8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(CB</a:t>
            </a:r>
            <a:r>
              <a:rPr lang="zh-CN" altLang="en-US" sz="8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备份软件</a:t>
            </a:r>
            <a:r>
              <a:rPr lang="en-US" altLang="zh-CN" sz="8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8" name="Title 2"/>
          <p:cNvSpPr txBox="1">
            <a:spLocks/>
          </p:cNvSpPr>
          <p:nvPr/>
        </p:nvSpPr>
        <p:spPr bwMode="black">
          <a:xfrm>
            <a:off x="7241657" y="3409914"/>
            <a:ext cx="754451" cy="29413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en-US" altLang="zh-CN" sz="9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CB</a:t>
            </a:r>
          </a:p>
          <a:p>
            <a:r>
              <a:rPr lang="zh-CN" altLang="en-US" sz="9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备份</a:t>
            </a:r>
            <a:r>
              <a:rPr lang="zh-CN" altLang="en-US" sz="90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一体</a:t>
            </a:r>
            <a:r>
              <a:rPr lang="zh-CN" altLang="en-US" sz="9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机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9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3945" y="1886656"/>
            <a:ext cx="599280" cy="207388"/>
          </a:xfrm>
          <a:prstGeom prst="rect">
            <a:avLst/>
          </a:prstGeom>
        </p:spPr>
      </p:pic>
      <p:pic>
        <p:nvPicPr>
          <p:cNvPr id="200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86131" y="1886656"/>
            <a:ext cx="599280" cy="207388"/>
          </a:xfrm>
          <a:prstGeom prst="rect">
            <a:avLst/>
          </a:prstGeom>
        </p:spPr>
      </p:pic>
      <p:pic>
        <p:nvPicPr>
          <p:cNvPr id="201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33395" y="3446499"/>
            <a:ext cx="599280" cy="207388"/>
          </a:xfrm>
          <a:prstGeom prst="rect">
            <a:avLst/>
          </a:prstGeom>
        </p:spPr>
      </p:pic>
      <p:pic>
        <p:nvPicPr>
          <p:cNvPr id="202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853110" y="2455114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438242" y="2451643"/>
            <a:ext cx="497578" cy="1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矩形 203"/>
          <p:cNvSpPr/>
          <p:nvPr/>
        </p:nvSpPr>
        <p:spPr>
          <a:xfrm>
            <a:off x="6797041" y="2375045"/>
            <a:ext cx="1214161" cy="262090"/>
          </a:xfrm>
          <a:prstGeom prst="rect">
            <a:avLst/>
          </a:prstGeom>
          <a:noFill/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76228" tIns="38115" rIns="76228" bIns="381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2199" fontAlgn="auto">
              <a:spcBef>
                <a:spcPts val="0"/>
              </a:spcBef>
              <a:spcAft>
                <a:spcPts val="0"/>
              </a:spcAft>
            </a:pPr>
            <a:endParaRPr lang="zh-CN" altLang="en-US" b="1" kern="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5" name="Straight Connector 93"/>
          <p:cNvCxnSpPr/>
          <p:nvPr/>
        </p:nvCxnSpPr>
        <p:spPr>
          <a:xfrm>
            <a:off x="6533585" y="2225862"/>
            <a:ext cx="852186" cy="0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93"/>
          <p:cNvCxnSpPr/>
          <p:nvPr/>
        </p:nvCxnSpPr>
        <p:spPr>
          <a:xfrm flipV="1">
            <a:off x="7385771" y="2082286"/>
            <a:ext cx="0" cy="292375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93"/>
          <p:cNvCxnSpPr/>
          <p:nvPr/>
        </p:nvCxnSpPr>
        <p:spPr>
          <a:xfrm flipV="1">
            <a:off x="6533585" y="2094044"/>
            <a:ext cx="0" cy="136600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6300192" y="1774186"/>
            <a:ext cx="2126156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212" name="Straight Connector 93"/>
          <p:cNvCxnSpPr/>
          <p:nvPr/>
        </p:nvCxnSpPr>
        <p:spPr>
          <a:xfrm>
            <a:off x="6533585" y="1774186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213" name="Straight Connector 93"/>
          <p:cNvCxnSpPr/>
          <p:nvPr/>
        </p:nvCxnSpPr>
        <p:spPr>
          <a:xfrm>
            <a:off x="8232760" y="1780887"/>
            <a:ext cx="0" cy="1672794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214" name="Straight Connector 93"/>
          <p:cNvCxnSpPr/>
          <p:nvPr/>
        </p:nvCxnSpPr>
        <p:spPr>
          <a:xfrm>
            <a:off x="7386428" y="1774186"/>
            <a:ext cx="0" cy="125993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215" name="Title 2"/>
          <p:cNvSpPr txBox="1">
            <a:spLocks/>
          </p:cNvSpPr>
          <p:nvPr/>
        </p:nvSpPr>
        <p:spPr bwMode="black">
          <a:xfrm>
            <a:off x="6417522" y="4147474"/>
            <a:ext cx="871175" cy="1674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zh-CN" altLang="en-US" sz="9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存储</a:t>
            </a:r>
            <a:endParaRPr lang="en-US" altLang="zh-CN" sz="90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6" name="图片 215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755" b="77736" l="9328" r="936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24793" y="3453681"/>
            <a:ext cx="816864" cy="807720"/>
          </a:xfrm>
          <a:prstGeom prst="rect">
            <a:avLst/>
          </a:prstGeom>
        </p:spPr>
      </p:pic>
      <p:cxnSp>
        <p:nvCxnSpPr>
          <p:cNvPr id="217" name="Straight Connector 93"/>
          <p:cNvCxnSpPr/>
          <p:nvPr/>
        </p:nvCxnSpPr>
        <p:spPr>
          <a:xfrm flipV="1">
            <a:off x="7385771" y="2646812"/>
            <a:ext cx="0" cy="89553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93"/>
          <p:cNvCxnSpPr/>
          <p:nvPr/>
        </p:nvCxnSpPr>
        <p:spPr>
          <a:xfrm>
            <a:off x="6833225" y="2736365"/>
            <a:ext cx="552546" cy="0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93"/>
          <p:cNvCxnSpPr>
            <a:stCxn id="216" idx="0"/>
          </p:cNvCxnSpPr>
          <p:nvPr/>
        </p:nvCxnSpPr>
        <p:spPr>
          <a:xfrm flipV="1">
            <a:off x="6833225" y="2736365"/>
            <a:ext cx="0" cy="717316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0" name="Picture 27" descr="MSL 4048.png"/>
          <p:cNvPicPr>
            <a:picLocks noChangeAspect="1"/>
          </p:cNvPicPr>
          <p:nvPr/>
        </p:nvPicPr>
        <p:blipFill>
          <a:blip r:embed="rId7" cstate="screen">
            <a:grayscl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04413" y="3850979"/>
            <a:ext cx="656693" cy="284779"/>
          </a:xfrm>
          <a:prstGeom prst="rect">
            <a:avLst/>
          </a:prstGeom>
        </p:spPr>
      </p:pic>
      <p:cxnSp>
        <p:nvCxnSpPr>
          <p:cNvPr id="221" name="Straight Connector 93"/>
          <p:cNvCxnSpPr>
            <a:stCxn id="220" idx="0"/>
          </p:cNvCxnSpPr>
          <p:nvPr/>
        </p:nvCxnSpPr>
        <p:spPr>
          <a:xfrm flipH="1" flipV="1">
            <a:off x="8232759" y="3627299"/>
            <a:ext cx="1" cy="223680"/>
          </a:xfrm>
          <a:prstGeom prst="line">
            <a:avLst/>
          </a:prstGeom>
          <a:ln w="12700">
            <a:solidFill>
              <a:srgbClr val="C0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itle 2"/>
          <p:cNvSpPr txBox="1">
            <a:spLocks/>
          </p:cNvSpPr>
          <p:nvPr/>
        </p:nvSpPr>
        <p:spPr bwMode="black">
          <a:xfrm>
            <a:off x="7786451" y="4129225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" b="1" kern="0">
                <a:solidFill>
                  <a:srgbClr val="00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</a:lstStyle>
          <a:p>
            <a:r>
              <a:rPr lang="en-US" altLang="zh-CN" sz="90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MSL</a:t>
            </a:r>
            <a:r>
              <a:rPr lang="zh-CN" altLang="en-US" sz="90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磁带库</a:t>
            </a:r>
            <a:endParaRPr lang="en-US" sz="900" b="0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3" name="Title 2"/>
          <p:cNvSpPr txBox="1">
            <a:spLocks/>
          </p:cNvSpPr>
          <p:nvPr/>
        </p:nvSpPr>
        <p:spPr bwMode="black">
          <a:xfrm>
            <a:off x="6939463" y="1552496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en-US" altLang="zh-CN" sz="800" kern="0" dirty="0" smtClean="0">
                <a:latin typeface="+mn-lt"/>
                <a:ea typeface="+mn-ea"/>
                <a:cs typeface="+mn-ea"/>
                <a:sym typeface="+mn-lt"/>
              </a:rPr>
              <a:t>LAN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" name="Title 2"/>
          <p:cNvSpPr txBox="1">
            <a:spLocks/>
          </p:cNvSpPr>
          <p:nvPr/>
        </p:nvSpPr>
        <p:spPr bwMode="black">
          <a:xfrm>
            <a:off x="6055541" y="2423614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i="0">
                <a:solidFill>
                  <a:srgbClr val="000000"/>
                </a:solidFill>
                <a:latin typeface="HP Simplified" pitchFamily="34" charset="0"/>
                <a:ea typeface="微软雅黑" panose="020B0503020204020204" pitchFamily="34" charset="-122"/>
                <a:cs typeface="HP Simplified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  <a:ea typeface="华文细黑" pitchFamily="2" charset="-122"/>
              </a:defRPr>
            </a:lvl9pPr>
          </a:lstStyle>
          <a:p>
            <a:r>
              <a:rPr lang="zh-CN" altLang="en-US" sz="800" kern="0" dirty="0" smtClean="0">
                <a:latin typeface="+mn-lt"/>
                <a:ea typeface="+mn-ea"/>
                <a:cs typeface="+mn-ea"/>
                <a:sym typeface="+mn-lt"/>
              </a:rPr>
              <a:t>光纤交换机</a:t>
            </a:r>
            <a:endParaRPr lang="en-US" sz="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" name="Title 2"/>
          <p:cNvSpPr txBox="1">
            <a:spLocks/>
          </p:cNvSpPr>
          <p:nvPr/>
        </p:nvSpPr>
        <p:spPr bwMode="black">
          <a:xfrm>
            <a:off x="6521383" y="2024581"/>
            <a:ext cx="892616" cy="21186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76228" tIns="38115" rIns="76228" bIns="38115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eaLnBrk="1" hangingPunct="1">
              <a:buClrTx/>
              <a:buSzTx/>
              <a:buFontTx/>
              <a:buNone/>
              <a:defRPr sz="600" b="1" i="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P Simplified" pitchFamily="34" charset="0"/>
              </a:defRPr>
            </a:lvl1pPr>
            <a:lvl2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2pPr>
            <a:lvl3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3pPr>
            <a:lvl4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4pPr>
            <a:lvl5pPr eaLnBrk="1" hangingPunct="1">
              <a:defRPr sz="3200" b="1">
                <a:solidFill>
                  <a:srgbClr val="CC0000"/>
                </a:solidFill>
                <a:ea typeface="华文细黑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ea typeface="华文细黑" pitchFamily="2" charset="-122"/>
              </a:defRPr>
            </a:lvl9pPr>
          </a:lstStyle>
          <a:p>
            <a:r>
              <a:rPr lang="zh-CN" altLang="en-US" sz="800" dirty="0">
                <a:latin typeface="+mn-lt"/>
                <a:ea typeface="+mn-ea"/>
                <a:cs typeface="+mn-ea"/>
                <a:sym typeface="+mn-lt"/>
              </a:rPr>
              <a:t>业务服务器</a:t>
            </a: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arn-CL" altLang="zh-CN" sz="2400" kern="0" dirty="0" smtClean="0">
                <a:solidFill>
                  <a:schemeClr val="tx1"/>
                </a:solidFill>
              </a:rPr>
              <a:t>H3C </a:t>
            </a:r>
            <a:r>
              <a:rPr lang="zh-CN" altLang="en-US" sz="2400" kern="0" dirty="0" smtClean="0">
                <a:solidFill>
                  <a:schemeClr val="tx1"/>
                </a:solidFill>
              </a:rPr>
              <a:t>备份方案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266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1"/>
          <p:cNvSpPr txBox="1"/>
          <p:nvPr/>
        </p:nvSpPr>
        <p:spPr>
          <a:xfrm>
            <a:off x="3027482" y="2017570"/>
            <a:ext cx="4208814" cy="105823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1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3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解决方案优势及价值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7" name="直接连接符 9"/>
          <p:cNvCxnSpPr/>
          <p:nvPr/>
        </p:nvCxnSpPr>
        <p:spPr>
          <a:xfrm flipV="1">
            <a:off x="2660901" y="1923678"/>
            <a:ext cx="0" cy="1420419"/>
          </a:xfrm>
          <a:prstGeom prst="line">
            <a:avLst/>
          </a:prstGeom>
          <a:noFill/>
          <a:ln w="12700" cap="flat" cmpd="sng" algn="ctr">
            <a:solidFill>
              <a:srgbClr val="E60012"/>
            </a:solidFill>
            <a:prstDash val="dash"/>
          </a:ln>
          <a:effectLst/>
        </p:spPr>
      </p:cxnSp>
      <p:sp>
        <p:nvSpPr>
          <p:cNvPr id="18" name="TextBox 13"/>
          <p:cNvSpPr txBox="1"/>
          <p:nvPr/>
        </p:nvSpPr>
        <p:spPr>
          <a:xfrm>
            <a:off x="1407117" y="3189672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A0A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25"/>
          <p:cNvGrpSpPr/>
          <p:nvPr/>
        </p:nvGrpSpPr>
        <p:grpSpPr>
          <a:xfrm>
            <a:off x="1259632" y="1989267"/>
            <a:ext cx="1050058" cy="1050116"/>
            <a:chOff x="304800" y="673100"/>
            <a:chExt cx="4000500" cy="4000500"/>
          </a:xfrm>
          <a:solidFill>
            <a:srgbClr val="E60012"/>
          </a:solidFill>
          <a:effectLst/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1259632" y="2237325"/>
            <a:ext cx="90257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600" b="1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562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AutoShape 3"/>
          <p:cNvSpPr>
            <a:spLocks noChangeArrowheads="1"/>
          </p:cNvSpPr>
          <p:nvPr/>
        </p:nvSpPr>
        <p:spPr bwMode="ltGray">
          <a:xfrm>
            <a:off x="737989" y="843558"/>
            <a:ext cx="4626099" cy="4032448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76804" name="AutoShape 4"/>
          <p:cNvSpPr>
            <a:spLocks noChangeArrowheads="1"/>
          </p:cNvSpPr>
          <p:nvPr/>
        </p:nvSpPr>
        <p:spPr bwMode="blackWhite">
          <a:xfrm>
            <a:off x="928911" y="1347614"/>
            <a:ext cx="3028950" cy="64807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多场景解决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AutoShape 5"/>
          <p:cNvSpPr>
            <a:spLocks noChangeArrowheads="1"/>
          </p:cNvSpPr>
          <p:nvPr/>
        </p:nvSpPr>
        <p:spPr bwMode="blackWhite">
          <a:xfrm>
            <a:off x="928911" y="2139702"/>
            <a:ext cx="3028950" cy="64807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架构简单，界面友好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blackWhite">
          <a:xfrm>
            <a:off x="928911" y="2931790"/>
            <a:ext cx="3028950" cy="648072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 w="254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以最少的投资满足业务需求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3635896" y="2355726"/>
            <a:ext cx="1885950" cy="97155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客户价值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blackWhite">
          <a:xfrm>
            <a:off x="928911" y="3723878"/>
            <a:ext cx="3028950" cy="648072"/>
          </a:xfrm>
          <a:prstGeom prst="roundRect">
            <a:avLst>
              <a:gd name="adj" fmla="val 9106"/>
            </a:avLst>
          </a:prstGeom>
          <a:solidFill>
            <a:srgbClr val="92D050"/>
          </a:solidFill>
          <a:ln w="254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自动切换，减少业务中断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en-US" altLang="zh-CN" sz="2400" kern="0" dirty="0" smtClean="0">
                <a:solidFill>
                  <a:schemeClr val="tx1"/>
                </a:solidFill>
              </a:rPr>
              <a:t>H3C</a:t>
            </a:r>
            <a:r>
              <a:rPr lang="zh-CN" altLang="en-US" sz="2400" kern="0" dirty="0" smtClean="0">
                <a:solidFill>
                  <a:schemeClr val="tx1"/>
                </a:solidFill>
              </a:rPr>
              <a:t>关键业务永续解决方案优势及价值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  <p:sp>
        <p:nvSpPr>
          <p:cNvPr id="13" name="AutoShape 728"/>
          <p:cNvSpPr>
            <a:spLocks noChangeArrowheads="1"/>
          </p:cNvSpPr>
          <p:nvPr/>
        </p:nvSpPr>
        <p:spPr bwMode="auto">
          <a:xfrm>
            <a:off x="5597631" y="1275606"/>
            <a:ext cx="2718785" cy="3080869"/>
          </a:xfrm>
          <a:prstGeom prst="roundRect">
            <a:avLst>
              <a:gd name="adj" fmla="val 16667"/>
            </a:avLst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4" name="AutoShape 657"/>
          <p:cNvSpPr>
            <a:spLocks noChangeArrowheads="1"/>
          </p:cNvSpPr>
          <p:nvPr/>
        </p:nvSpPr>
        <p:spPr bwMode="auto">
          <a:xfrm>
            <a:off x="5668737" y="1319255"/>
            <a:ext cx="2593302" cy="298629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6633"/>
              </a:gs>
              <a:gs pos="100000">
                <a:srgbClr val="2F2F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5" name="AutoShape 658"/>
          <p:cNvSpPr>
            <a:spLocks noChangeArrowheads="1"/>
          </p:cNvSpPr>
          <p:nvPr/>
        </p:nvSpPr>
        <p:spPr bwMode="auto">
          <a:xfrm>
            <a:off x="5692440" y="1427163"/>
            <a:ext cx="2544503" cy="277775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F2F18"/>
              </a:gs>
              <a:gs pos="100000">
                <a:srgbClr val="6666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" name="Oval 659"/>
          <p:cNvSpPr>
            <a:spLocks noChangeArrowheads="1"/>
          </p:cNvSpPr>
          <p:nvPr/>
        </p:nvSpPr>
        <p:spPr bwMode="auto">
          <a:xfrm>
            <a:off x="5922490" y="1278031"/>
            <a:ext cx="2085796" cy="16489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7" name="AutoShape 682"/>
          <p:cNvSpPr>
            <a:spLocks noChangeArrowheads="1"/>
          </p:cNvSpPr>
          <p:nvPr/>
        </p:nvSpPr>
        <p:spPr bwMode="auto">
          <a:xfrm>
            <a:off x="5985232" y="1569022"/>
            <a:ext cx="1960313" cy="550458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683"/>
          <p:cNvSpPr>
            <a:spLocks noChangeArrowheads="1"/>
          </p:cNvSpPr>
          <p:nvPr/>
        </p:nvSpPr>
        <p:spPr bwMode="auto">
          <a:xfrm>
            <a:off x="5985232" y="2228602"/>
            <a:ext cx="1960313" cy="550458"/>
          </a:xfrm>
          <a:prstGeom prst="roundRect">
            <a:avLst>
              <a:gd name="adj" fmla="val 867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684"/>
          <p:cNvSpPr>
            <a:spLocks noChangeArrowheads="1"/>
          </p:cNvSpPr>
          <p:nvPr/>
        </p:nvSpPr>
        <p:spPr bwMode="auto">
          <a:xfrm>
            <a:off x="5985232" y="2888182"/>
            <a:ext cx="1960313" cy="550458"/>
          </a:xfrm>
          <a:prstGeom prst="roundRect">
            <a:avLst>
              <a:gd name="adj" fmla="val 8676"/>
            </a:avLst>
          </a:prstGeom>
          <a:solidFill>
            <a:schemeClr val="accent2">
              <a:lumMod val="75000"/>
            </a:schemeClr>
          </a:soli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685"/>
          <p:cNvSpPr>
            <a:spLocks noChangeArrowheads="1"/>
          </p:cNvSpPr>
          <p:nvPr/>
        </p:nvSpPr>
        <p:spPr bwMode="auto">
          <a:xfrm>
            <a:off x="5985232" y="3548975"/>
            <a:ext cx="1960313" cy="550458"/>
          </a:xfrm>
          <a:prstGeom prst="roundRect">
            <a:avLst>
              <a:gd name="adj" fmla="val 8676"/>
            </a:avLst>
          </a:prstGeom>
          <a:solidFill>
            <a:srgbClr val="92D050"/>
          </a:soli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686"/>
          <p:cNvSpPr>
            <a:spLocks noChangeArrowheads="1"/>
          </p:cNvSpPr>
          <p:nvPr/>
        </p:nvSpPr>
        <p:spPr bwMode="auto">
          <a:xfrm>
            <a:off x="6228184" y="1735189"/>
            <a:ext cx="1512168" cy="26049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灵活选择方案</a:t>
            </a:r>
            <a:endParaRPr lang="ko-KR" altLang="en-US" sz="1700" b="1" dirty="0">
              <a:solidFill>
                <a:schemeClr val="bg1"/>
              </a:solidFill>
              <a:latin typeface="微软雅黑" panose="020B0503020204020204" pitchFamily="34" charset="-122"/>
              <a:ea typeface="HY견고딕" pitchFamily="18" charset="-127"/>
            </a:endParaRPr>
          </a:p>
        </p:txBody>
      </p:sp>
      <p:sp>
        <p:nvSpPr>
          <p:cNvPr id="31" name="AutoShape 686"/>
          <p:cNvSpPr>
            <a:spLocks noChangeArrowheads="1"/>
          </p:cNvSpPr>
          <p:nvPr/>
        </p:nvSpPr>
        <p:spPr bwMode="auto">
          <a:xfrm>
            <a:off x="6228184" y="2383261"/>
            <a:ext cx="1512168" cy="26049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简化运维</a:t>
            </a:r>
            <a:endParaRPr lang="ko-KR" altLang="en-US" sz="1700" b="1" dirty="0">
              <a:solidFill>
                <a:schemeClr val="bg1"/>
              </a:solidFill>
              <a:latin typeface="微软雅黑" panose="020B0503020204020204" pitchFamily="34" charset="-122"/>
              <a:ea typeface="HY견고딕" pitchFamily="18" charset="-127"/>
            </a:endParaRPr>
          </a:p>
        </p:txBody>
      </p:sp>
      <p:sp>
        <p:nvSpPr>
          <p:cNvPr id="32" name="AutoShape 686"/>
          <p:cNvSpPr>
            <a:spLocks noChangeArrowheads="1"/>
          </p:cNvSpPr>
          <p:nvPr/>
        </p:nvSpPr>
        <p:spPr bwMode="auto">
          <a:xfrm>
            <a:off x="6228184" y="3075806"/>
            <a:ext cx="1512168" cy="26049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降低成本</a:t>
            </a:r>
            <a:endParaRPr lang="ko-KR" altLang="en-US" sz="1700" b="1" dirty="0">
              <a:solidFill>
                <a:schemeClr val="bg1"/>
              </a:solidFill>
              <a:latin typeface="微软雅黑" panose="020B0503020204020204" pitchFamily="34" charset="-122"/>
              <a:ea typeface="HY견고딕" pitchFamily="18" charset="-127"/>
            </a:endParaRPr>
          </a:p>
        </p:txBody>
      </p:sp>
      <p:sp>
        <p:nvSpPr>
          <p:cNvPr id="33" name="AutoShape 686"/>
          <p:cNvSpPr>
            <a:spLocks noChangeArrowheads="1"/>
          </p:cNvSpPr>
          <p:nvPr/>
        </p:nvSpPr>
        <p:spPr bwMode="auto">
          <a:xfrm>
            <a:off x="6228184" y="3723878"/>
            <a:ext cx="1512168" cy="26049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提升满意度</a:t>
            </a:r>
            <a:endParaRPr lang="ko-KR" altLang="en-US" sz="1700" b="1" dirty="0">
              <a:solidFill>
                <a:schemeClr val="bg1"/>
              </a:solidFill>
              <a:latin typeface="微软雅黑" panose="020B0503020204020204" pitchFamily="34" charset="-122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3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/>
          <p:nvPr/>
        </p:nvSpPr>
        <p:spPr>
          <a:xfrm>
            <a:off x="4483814" y="1667209"/>
            <a:ext cx="255676" cy="255676"/>
          </a:xfrm>
          <a:prstGeom prst="rect">
            <a:avLst/>
          </a:prstGeom>
          <a:solidFill>
            <a:srgbClr val="CD0A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Rectangle 2"/>
          <p:cNvSpPr/>
          <p:nvPr/>
        </p:nvSpPr>
        <p:spPr>
          <a:xfrm>
            <a:off x="4483814" y="1899411"/>
            <a:ext cx="3600000" cy="36000"/>
          </a:xfrm>
          <a:prstGeom prst="rect">
            <a:avLst/>
          </a:prstGeom>
          <a:solidFill>
            <a:srgbClr val="E60012"/>
          </a:solidFill>
          <a:ln w="6350" cmpd="sng">
            <a:solidFill>
              <a:srgbClr val="E700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"/>
          <p:cNvSpPr/>
          <p:nvPr/>
        </p:nvSpPr>
        <p:spPr>
          <a:xfrm>
            <a:off x="4483814" y="2603313"/>
            <a:ext cx="255676" cy="255676"/>
          </a:xfrm>
          <a:prstGeom prst="rect">
            <a:avLst/>
          </a:prstGeom>
          <a:solidFill>
            <a:srgbClr val="CD0A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ectangle 2"/>
          <p:cNvSpPr/>
          <p:nvPr/>
        </p:nvSpPr>
        <p:spPr>
          <a:xfrm>
            <a:off x="4483814" y="2843604"/>
            <a:ext cx="3600000" cy="36000"/>
          </a:xfrm>
          <a:prstGeom prst="rect">
            <a:avLst/>
          </a:prstGeom>
          <a:solidFill>
            <a:srgbClr val="E60012"/>
          </a:solidFill>
          <a:ln w="6350" cmpd="sng">
            <a:solidFill>
              <a:srgbClr val="E700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"/>
          <p:cNvSpPr/>
          <p:nvPr/>
        </p:nvSpPr>
        <p:spPr>
          <a:xfrm>
            <a:off x="4483814" y="3035361"/>
            <a:ext cx="255676" cy="255676"/>
          </a:xfrm>
          <a:prstGeom prst="rect">
            <a:avLst/>
          </a:prstGeom>
          <a:solidFill>
            <a:srgbClr val="CD0A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9" name="Rectangle 2"/>
          <p:cNvSpPr/>
          <p:nvPr/>
        </p:nvSpPr>
        <p:spPr>
          <a:xfrm>
            <a:off x="4483814" y="3267563"/>
            <a:ext cx="3600000" cy="36000"/>
          </a:xfrm>
          <a:prstGeom prst="rect">
            <a:avLst/>
          </a:prstGeom>
          <a:solidFill>
            <a:srgbClr val="E60012"/>
          </a:solidFill>
          <a:ln w="6350" cmpd="sng">
            <a:solidFill>
              <a:srgbClr val="E700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27984" y="1635646"/>
            <a:ext cx="384365" cy="307777"/>
          </a:xfrm>
          <a:prstGeom prst="rect">
            <a:avLst/>
          </a:prstGeom>
          <a:solidFill>
            <a:srgbClr val="E60012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1400" dirty="0">
                <a:solidFill>
                  <a:schemeClr val="bg1"/>
                </a:solidFill>
                <a:latin typeface="Microsoft Sans Serif" panose="020B0604020202020204"/>
                <a:ea typeface="huxiaobo-gdh"/>
                <a:cs typeface="Microsoft Sans Serif" panose="020B0604020202020204"/>
              </a:rPr>
              <a:t>01</a:t>
            </a:r>
            <a:endParaRPr kumimoji="1" lang="zh-CN" altLang="en-US" sz="1400" dirty="0">
              <a:solidFill>
                <a:schemeClr val="bg1"/>
              </a:solidFill>
              <a:latin typeface="Microsoft Sans Serif" panose="020B0604020202020204"/>
              <a:ea typeface="huxiaobo-gdh"/>
              <a:cs typeface="Microsoft Sans Serif" panose="020B0604020202020204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27984" y="2571750"/>
            <a:ext cx="383438" cy="307777"/>
          </a:xfrm>
          <a:prstGeom prst="rect">
            <a:avLst/>
          </a:prstGeom>
          <a:solidFill>
            <a:srgbClr val="E60012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Microsoft Sans Serif" panose="020B0604020202020204"/>
                <a:ea typeface="huxiaobo-gdh"/>
                <a:cs typeface="Microsoft Sans Serif" panose="020B0604020202020204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4427984" y="3003798"/>
            <a:ext cx="383438" cy="307777"/>
          </a:xfrm>
          <a:prstGeom prst="rect">
            <a:avLst/>
          </a:prstGeom>
          <a:solidFill>
            <a:srgbClr val="E60012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Microsoft Sans Serif" panose="020B0604020202020204"/>
                <a:ea typeface="huxiaobo-gdh"/>
                <a:cs typeface="Microsoft Sans Serif" panose="020B0604020202020204"/>
              </a:defRPr>
            </a:lvl1pPr>
          </a:lstStyle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6" y="1347614"/>
            <a:ext cx="3459846" cy="2116138"/>
          </a:xfrm>
          <a:prstGeom prst="rect">
            <a:avLst/>
          </a:prstGeom>
        </p:spPr>
      </p:pic>
      <p:sp>
        <p:nvSpPr>
          <p:cNvPr id="17" name="Rectangle 2"/>
          <p:cNvSpPr/>
          <p:nvPr/>
        </p:nvSpPr>
        <p:spPr>
          <a:xfrm>
            <a:off x="4483814" y="2151520"/>
            <a:ext cx="255676" cy="255676"/>
          </a:xfrm>
          <a:prstGeom prst="rect">
            <a:avLst/>
          </a:prstGeom>
          <a:solidFill>
            <a:srgbClr val="CD0A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4483814" y="2383722"/>
            <a:ext cx="3600000" cy="36000"/>
          </a:xfrm>
          <a:prstGeom prst="rect">
            <a:avLst/>
          </a:prstGeom>
          <a:solidFill>
            <a:srgbClr val="E60012"/>
          </a:solidFill>
          <a:ln w="6350" cmpd="sng">
            <a:solidFill>
              <a:srgbClr val="E700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/>
          <p:cNvSpPr txBox="1"/>
          <p:nvPr/>
        </p:nvSpPr>
        <p:spPr>
          <a:xfrm>
            <a:off x="4427984" y="2119957"/>
            <a:ext cx="383438" cy="307777"/>
          </a:xfrm>
          <a:prstGeom prst="rect">
            <a:avLst/>
          </a:prstGeom>
          <a:solidFill>
            <a:srgbClr val="E60012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1400" dirty="0" smtClean="0">
                <a:solidFill>
                  <a:schemeClr val="bg1"/>
                </a:solidFill>
                <a:latin typeface="Microsoft Sans Serif" panose="020B0604020202020204"/>
                <a:ea typeface="huxiaobo-gdh"/>
                <a:cs typeface="Microsoft Sans Serif" panose="020B0604020202020204"/>
              </a:rPr>
              <a:t>02</a:t>
            </a:r>
            <a:endParaRPr kumimoji="1" lang="zh-CN" altLang="en-US" sz="1400" dirty="0">
              <a:solidFill>
                <a:schemeClr val="bg1"/>
              </a:solidFill>
              <a:latin typeface="Microsoft Sans Serif" panose="020B0604020202020204"/>
              <a:ea typeface="huxiaobo-gdh"/>
              <a:cs typeface="Microsoft Sans Serif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0032" y="2582783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方案优势及价值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60032" y="3014831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0032" y="2139702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医疗关键业务永续方案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60032" y="163564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医院需求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4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1"/>
          <p:cNvSpPr txBox="1"/>
          <p:nvPr/>
        </p:nvSpPr>
        <p:spPr>
          <a:xfrm>
            <a:off x="3027482" y="2147575"/>
            <a:ext cx="1719892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第四部分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1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3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典型案例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7" name="直接连接符 9"/>
          <p:cNvCxnSpPr/>
          <p:nvPr/>
        </p:nvCxnSpPr>
        <p:spPr>
          <a:xfrm flipV="1">
            <a:off x="2660901" y="1923678"/>
            <a:ext cx="0" cy="1420419"/>
          </a:xfrm>
          <a:prstGeom prst="line">
            <a:avLst/>
          </a:prstGeom>
          <a:noFill/>
          <a:ln w="12700" cap="flat" cmpd="sng" algn="ctr">
            <a:solidFill>
              <a:srgbClr val="E60012"/>
            </a:solidFill>
            <a:prstDash val="dash"/>
          </a:ln>
          <a:effectLst/>
        </p:spPr>
      </p:cxnSp>
      <p:sp>
        <p:nvSpPr>
          <p:cNvPr id="18" name="TextBox 13"/>
          <p:cNvSpPr txBox="1"/>
          <p:nvPr/>
        </p:nvSpPr>
        <p:spPr>
          <a:xfrm>
            <a:off x="1407117" y="3189672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A0A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25"/>
          <p:cNvGrpSpPr/>
          <p:nvPr/>
        </p:nvGrpSpPr>
        <p:grpSpPr>
          <a:xfrm>
            <a:off x="1259632" y="1989267"/>
            <a:ext cx="1050058" cy="1050116"/>
            <a:chOff x="304800" y="673100"/>
            <a:chExt cx="4000500" cy="4000500"/>
          </a:xfrm>
          <a:solidFill>
            <a:srgbClr val="E60012"/>
          </a:solidFill>
          <a:effectLst/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1365170" y="2233776"/>
            <a:ext cx="90257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b="1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57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18047" y="748813"/>
            <a:ext cx="2853754" cy="38873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30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à"/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Times New Roman" panose="02020603050405020304" pitchFamily="18" charset="0"/>
              <a:buChar char="-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Arial" panose="020B0604020202020204" pitchFamily="34" charset="0"/>
              <a:buChar char="—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Clr>
                <a:prstClr val="black"/>
              </a:buClr>
              <a:buNone/>
            </a:pPr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方案优势：</a:t>
            </a:r>
          </a:p>
          <a:p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目前宣武医院业务系统主要分为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系统、虚拟化系统和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PACS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系统，各个系统之间相互独立，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具有以下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0" indent="0">
              <a:buNone/>
            </a:pP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采用基于阵列的</a:t>
            </a:r>
            <a:r>
              <a:rPr lang="zh-CN" altLang="zh-CN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存储双活技术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实现了关键业务数据秒级恢复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仲裁机采用第三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Site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的虚机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来实现，大大提高系统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indent="0">
              <a:buNone/>
            </a:pP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核心存储选用</a:t>
            </a:r>
            <a:r>
              <a:rPr lang="en-US" altLang="zh-CN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99.9999%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以上高可用的磁盘阵列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，全部采用</a:t>
            </a:r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四控制器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存储，单设备可靠性高，扩展性好；</a:t>
            </a:r>
            <a:endParaRPr lang="en-US" altLang="zh-CN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3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）融合架构：</a:t>
            </a:r>
            <a:r>
              <a:rPr lang="zh-CN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磁盘阵列支持阵列的横向扩展和整个平台的</a:t>
            </a:r>
            <a:r>
              <a:rPr lang="zh-CN" altLang="zh-CN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平滑横向扩展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；目前既有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3PAR 7400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也有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3PAR 8400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真多控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：每个服务器的数据都可以通过所有的控制器端口访问，同时发挥所有控制器性能；</a:t>
            </a:r>
            <a:endParaRPr lang="en-US" altLang="zh-CN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北楼数据中心各个系统的</a:t>
            </a:r>
            <a:r>
              <a:rPr lang="en-US" altLang="zh-CN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SAN</a:t>
            </a:r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环境相对独立，在南区数据中心对</a:t>
            </a:r>
            <a:r>
              <a:rPr lang="en-US" altLang="zh-CN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SAN</a:t>
            </a:r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网进行整合和统一；为后续在线</a:t>
            </a:r>
            <a:r>
              <a:rPr lang="en-US" altLang="zh-CN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近线</a:t>
            </a:r>
            <a:r>
              <a:rPr lang="en-US" altLang="zh-CN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离线的数据保护打下了技术基础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Clr>
                <a:prstClr val="black"/>
              </a:buClr>
              <a:buNone/>
            </a:pPr>
            <a:endParaRPr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43250" y="942244"/>
            <a:ext cx="5856960" cy="3731490"/>
            <a:chOff x="887627" y="1160043"/>
            <a:chExt cx="7375425" cy="3089063"/>
          </a:xfrm>
        </p:grpSpPr>
        <p:sp>
          <p:nvSpPr>
            <p:cNvPr id="7" name="矩形 6"/>
            <p:cNvSpPr/>
            <p:nvPr/>
          </p:nvSpPr>
          <p:spPr>
            <a:xfrm>
              <a:off x="4625083" y="2301145"/>
              <a:ext cx="1472921" cy="43537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81795" y="2289901"/>
              <a:ext cx="1472921" cy="43537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40786" y="2288759"/>
              <a:ext cx="1472921" cy="4353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87627" y="2291096"/>
              <a:ext cx="1472921" cy="435377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78131" y="1450924"/>
              <a:ext cx="457200" cy="779156"/>
              <a:chOff x="531813" y="1828151"/>
              <a:chExt cx="609600" cy="1038874"/>
            </a:xfrm>
          </p:grpSpPr>
          <p:grpSp>
            <p:nvGrpSpPr>
              <p:cNvPr id="116" name="Group 4"/>
              <p:cNvGrpSpPr>
                <a:grpSpLocks noChangeAspect="1"/>
              </p:cNvGrpSpPr>
              <p:nvPr/>
            </p:nvGrpSpPr>
            <p:grpSpPr bwMode="auto">
              <a:xfrm>
                <a:off x="531813" y="1978025"/>
                <a:ext cx="609600" cy="889000"/>
                <a:chOff x="335" y="1246"/>
                <a:chExt cx="384" cy="560"/>
              </a:xfrm>
            </p:grpSpPr>
            <p:sp>
              <p:nvSpPr>
                <p:cNvPr id="118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5" y="1246"/>
                  <a:ext cx="384" cy="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119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4" y="1255"/>
                  <a:ext cx="367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17" name="Text Box 7133"/>
              <p:cNvSpPr txBox="1">
                <a:spLocks noChangeArrowheads="1"/>
              </p:cNvSpPr>
              <p:nvPr/>
            </p:nvSpPr>
            <p:spPr bwMode="auto">
              <a:xfrm>
                <a:off x="603885" y="1828151"/>
                <a:ext cx="430671" cy="17859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squar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700" b="0" dirty="0">
                    <a:latin typeface="微软雅黑" panose="020B0503020204020204" pitchFamily="34" charset="-122"/>
                    <a:ea typeface="현대하모니 B" pitchFamily="18" charset="-127"/>
                  </a:rPr>
                  <a:t>HIS</a:t>
                </a:r>
                <a:endParaRPr kumimoji="0" lang="ko-KR" altLang="en-US" sz="700" b="0" dirty="0"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</p:grpSp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77527" y="3116758"/>
              <a:ext cx="284897" cy="957428"/>
            </a:xfrm>
            <a:prstGeom prst="rect">
              <a:avLst/>
            </a:prstGeom>
          </p:spPr>
        </p:pic>
        <p:sp>
          <p:nvSpPr>
            <p:cNvPr id="14" name="TextBox 173"/>
            <p:cNvSpPr txBox="1"/>
            <p:nvPr/>
          </p:nvSpPr>
          <p:spPr>
            <a:xfrm>
              <a:off x="2293197" y="4074186"/>
              <a:ext cx="889169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altLang="zh-CN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3PAR 10400</a:t>
              </a:r>
              <a:endParaRPr lang="en-US" sz="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72"/>
            <p:cNvSpPr txBox="1"/>
            <p:nvPr/>
          </p:nvSpPr>
          <p:spPr>
            <a:xfrm>
              <a:off x="6913321" y="4096246"/>
              <a:ext cx="769763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3PAR 8400</a:t>
              </a:r>
            </a:p>
          </p:txBody>
        </p:sp>
        <p:sp>
          <p:nvSpPr>
            <p:cNvPr id="16" name="TextBox 172"/>
            <p:cNvSpPr txBox="1"/>
            <p:nvPr/>
          </p:nvSpPr>
          <p:spPr>
            <a:xfrm>
              <a:off x="958713" y="4096246"/>
              <a:ext cx="741213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3PAR7400</a:t>
              </a:r>
            </a:p>
          </p:txBody>
        </p:sp>
        <p:cxnSp>
          <p:nvCxnSpPr>
            <p:cNvPr id="17" name="AutoShape 21"/>
            <p:cNvCxnSpPr>
              <a:cxnSpLocks noChangeShapeType="1"/>
            </p:cNvCxnSpPr>
            <p:nvPr/>
          </p:nvCxnSpPr>
          <p:spPr bwMode="auto">
            <a:xfrm>
              <a:off x="961124" y="1160043"/>
              <a:ext cx="7301928" cy="37068"/>
            </a:xfrm>
            <a:prstGeom prst="straightConnector1">
              <a:avLst/>
            </a:prstGeom>
            <a:noFill/>
            <a:ln w="101600" cmpd="sng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AutoShape 399"/>
            <p:cNvCxnSpPr>
              <a:cxnSpLocks noChangeShapeType="1"/>
              <a:stCxn id="51" idx="0"/>
              <a:endCxn id="28" idx="2"/>
            </p:cNvCxnSpPr>
            <p:nvPr/>
          </p:nvCxnSpPr>
          <p:spPr bwMode="auto">
            <a:xfrm flipV="1">
              <a:off x="1348923" y="2596705"/>
              <a:ext cx="561033" cy="61802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9" name="AutoShape 399"/>
            <p:cNvCxnSpPr>
              <a:cxnSpLocks noChangeShapeType="1"/>
              <a:stCxn id="31" idx="0"/>
              <a:endCxn id="112" idx="2"/>
            </p:cNvCxnSpPr>
            <p:nvPr/>
          </p:nvCxnSpPr>
          <p:spPr bwMode="auto">
            <a:xfrm flipH="1" flipV="1">
              <a:off x="2757184" y="2044976"/>
              <a:ext cx="251099" cy="424031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0" name="AutoShape 399"/>
            <p:cNvCxnSpPr>
              <a:cxnSpLocks noChangeShapeType="1"/>
              <a:stCxn id="39" idx="0"/>
              <a:endCxn id="102" idx="2"/>
            </p:cNvCxnSpPr>
            <p:nvPr/>
          </p:nvCxnSpPr>
          <p:spPr bwMode="auto">
            <a:xfrm flipH="1" flipV="1">
              <a:off x="6538078" y="1969834"/>
              <a:ext cx="1012328" cy="468109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1" name="AutoShape 399"/>
            <p:cNvCxnSpPr>
              <a:cxnSpLocks noChangeShapeType="1"/>
              <a:stCxn id="38" idx="0"/>
              <a:endCxn id="102" idx="2"/>
            </p:cNvCxnSpPr>
            <p:nvPr/>
          </p:nvCxnSpPr>
          <p:spPr bwMode="auto">
            <a:xfrm flipH="1" flipV="1">
              <a:off x="6538079" y="1969834"/>
              <a:ext cx="343960" cy="490522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" name="AutoShape 399"/>
            <p:cNvCxnSpPr>
              <a:cxnSpLocks noChangeShapeType="1"/>
              <a:stCxn id="27" idx="0"/>
              <a:endCxn id="118" idx="2"/>
            </p:cNvCxnSpPr>
            <p:nvPr/>
          </p:nvCxnSpPr>
          <p:spPr bwMode="auto">
            <a:xfrm flipV="1">
              <a:off x="1296780" y="2230080"/>
              <a:ext cx="309951" cy="273149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3" name="AutoShape 21"/>
            <p:cNvCxnSpPr>
              <a:cxnSpLocks noChangeShapeType="1"/>
              <a:stCxn id="117" idx="0"/>
            </p:cNvCxnSpPr>
            <p:nvPr/>
          </p:nvCxnSpPr>
          <p:spPr bwMode="auto">
            <a:xfrm flipV="1">
              <a:off x="1593687" y="1203025"/>
              <a:ext cx="5052" cy="247899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" name="AutoShape 21"/>
            <p:cNvCxnSpPr>
              <a:cxnSpLocks noChangeShapeType="1"/>
              <a:stCxn id="32" idx="0"/>
            </p:cNvCxnSpPr>
            <p:nvPr/>
          </p:nvCxnSpPr>
          <p:spPr bwMode="auto">
            <a:xfrm flipV="1">
              <a:off x="3415598" y="1205987"/>
              <a:ext cx="2755" cy="288388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5" name="AutoShape 21"/>
            <p:cNvCxnSpPr>
              <a:cxnSpLocks noChangeShapeType="1"/>
            </p:cNvCxnSpPr>
            <p:nvPr/>
          </p:nvCxnSpPr>
          <p:spPr bwMode="auto">
            <a:xfrm flipV="1">
              <a:off x="7103529" y="1193710"/>
              <a:ext cx="1280" cy="197237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6" name="AutoShape 21"/>
            <p:cNvCxnSpPr>
              <a:cxnSpLocks noChangeShapeType="1"/>
              <a:stCxn id="44" idx="0"/>
            </p:cNvCxnSpPr>
            <p:nvPr/>
          </p:nvCxnSpPr>
          <p:spPr bwMode="auto">
            <a:xfrm flipV="1">
              <a:off x="5374691" y="1160043"/>
              <a:ext cx="0" cy="309911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0968" y="2503229"/>
              <a:ext cx="571625" cy="8574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4144" y="2510960"/>
              <a:ext cx="571625" cy="85746"/>
            </a:xfrm>
            <a:prstGeom prst="rect">
              <a:avLst/>
            </a:prstGeom>
          </p:spPr>
        </p:pic>
        <p:cxnSp>
          <p:nvCxnSpPr>
            <p:cNvPr id="29" name="AutoShape 399"/>
            <p:cNvCxnSpPr>
              <a:cxnSpLocks noChangeShapeType="1"/>
              <a:stCxn id="28" idx="0"/>
              <a:endCxn id="118" idx="2"/>
            </p:cNvCxnSpPr>
            <p:nvPr/>
          </p:nvCxnSpPr>
          <p:spPr bwMode="auto">
            <a:xfrm flipH="1" flipV="1">
              <a:off x="1606731" y="2230080"/>
              <a:ext cx="303225" cy="28088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0" name="AutoShape 399"/>
            <p:cNvCxnSpPr>
              <a:cxnSpLocks noChangeShapeType="1"/>
              <a:stCxn id="51" idx="0"/>
              <a:endCxn id="27" idx="2"/>
            </p:cNvCxnSpPr>
            <p:nvPr/>
          </p:nvCxnSpPr>
          <p:spPr bwMode="auto">
            <a:xfrm flipH="1" flipV="1">
              <a:off x="1296780" y="2588974"/>
              <a:ext cx="52143" cy="625754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2471" y="2469007"/>
              <a:ext cx="571625" cy="85746"/>
            </a:xfrm>
            <a:prstGeom prst="rect">
              <a:avLst/>
            </a:prstGeom>
          </p:spPr>
        </p:pic>
        <p:sp>
          <p:nvSpPr>
            <p:cNvPr id="32" name="Text Box 7133"/>
            <p:cNvSpPr txBox="1">
              <a:spLocks noChangeArrowheads="1"/>
            </p:cNvSpPr>
            <p:nvPr/>
          </p:nvSpPr>
          <p:spPr bwMode="auto">
            <a:xfrm>
              <a:off x="3064895" y="1494375"/>
              <a:ext cx="701406" cy="13394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zh-CN" altLang="en-US" sz="7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虚拟化集群</a:t>
              </a:r>
              <a:endParaRPr kumimoji="0" lang="ko-KR" altLang="en-US" sz="700" b="0" dirty="0"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7316" y="2475961"/>
              <a:ext cx="571625" cy="85746"/>
            </a:xfrm>
            <a:prstGeom prst="rect">
              <a:avLst/>
            </a:prstGeom>
          </p:spPr>
        </p:pic>
        <p:cxnSp>
          <p:nvCxnSpPr>
            <p:cNvPr id="34" name="AutoShape 399"/>
            <p:cNvCxnSpPr>
              <a:cxnSpLocks noChangeShapeType="1"/>
              <a:stCxn id="50" idx="0"/>
              <a:endCxn id="33" idx="2"/>
            </p:cNvCxnSpPr>
            <p:nvPr/>
          </p:nvCxnSpPr>
          <p:spPr bwMode="auto">
            <a:xfrm flipV="1">
              <a:off x="2754958" y="2561707"/>
              <a:ext cx="1038170" cy="664614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5" name="AutoShape 399"/>
            <p:cNvCxnSpPr>
              <a:cxnSpLocks noChangeShapeType="1"/>
              <a:stCxn id="33" idx="0"/>
              <a:endCxn id="112" idx="2"/>
            </p:cNvCxnSpPr>
            <p:nvPr/>
          </p:nvCxnSpPr>
          <p:spPr bwMode="auto">
            <a:xfrm flipH="1" flipV="1">
              <a:off x="2757184" y="2044976"/>
              <a:ext cx="1035944" cy="430985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6" name="AutoShape 399"/>
            <p:cNvCxnSpPr>
              <a:cxnSpLocks noChangeShapeType="1"/>
              <a:stCxn id="50" idx="0"/>
              <a:endCxn id="31" idx="2"/>
            </p:cNvCxnSpPr>
            <p:nvPr/>
          </p:nvCxnSpPr>
          <p:spPr bwMode="auto">
            <a:xfrm flipV="1">
              <a:off x="2754958" y="2554753"/>
              <a:ext cx="253325" cy="671568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7" name="Text Box 7133"/>
            <p:cNvSpPr txBox="1">
              <a:spLocks noChangeArrowheads="1"/>
            </p:cNvSpPr>
            <p:nvPr/>
          </p:nvSpPr>
          <p:spPr bwMode="auto">
            <a:xfrm>
              <a:off x="6909327" y="1366545"/>
              <a:ext cx="422839" cy="13394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700" b="0" dirty="0">
                  <a:latin typeface="微软雅黑" panose="020B0503020204020204" pitchFamily="34" charset="-122"/>
                  <a:ea typeface="현대하모니 B" pitchFamily="18" charset="-127"/>
                </a:rPr>
                <a:t>PACS</a:t>
              </a:r>
              <a:endParaRPr kumimoji="0" lang="ko-KR" altLang="en-US" sz="700" b="0" dirty="0"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96226" y="2460356"/>
              <a:ext cx="571625" cy="8574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64594" y="2437943"/>
              <a:ext cx="571625" cy="85746"/>
            </a:xfrm>
            <a:prstGeom prst="rect">
              <a:avLst/>
            </a:prstGeom>
          </p:spPr>
        </p:pic>
        <p:cxnSp>
          <p:nvCxnSpPr>
            <p:cNvPr id="40" name="AutoShape 399"/>
            <p:cNvCxnSpPr>
              <a:cxnSpLocks noChangeShapeType="1"/>
              <a:stCxn id="13" idx="0"/>
              <a:endCxn id="39" idx="2"/>
            </p:cNvCxnSpPr>
            <p:nvPr/>
          </p:nvCxnSpPr>
          <p:spPr bwMode="auto">
            <a:xfrm flipV="1">
              <a:off x="7219975" y="2523689"/>
              <a:ext cx="330431" cy="59307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41" name="AutoShape 399"/>
            <p:cNvCxnSpPr>
              <a:cxnSpLocks noChangeShapeType="1"/>
              <a:stCxn id="13" idx="0"/>
              <a:endCxn id="38" idx="2"/>
            </p:cNvCxnSpPr>
            <p:nvPr/>
          </p:nvCxnSpPr>
          <p:spPr bwMode="auto">
            <a:xfrm flipH="1" flipV="1">
              <a:off x="6882039" y="2546102"/>
              <a:ext cx="337937" cy="570657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42" name="AutoShape 21"/>
            <p:cNvCxnSpPr>
              <a:cxnSpLocks noChangeShapeType="1"/>
              <a:stCxn id="45" idx="0"/>
            </p:cNvCxnSpPr>
            <p:nvPr/>
          </p:nvCxnSpPr>
          <p:spPr bwMode="auto">
            <a:xfrm flipV="1">
              <a:off x="5867453" y="1202928"/>
              <a:ext cx="0" cy="267026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43" name="Picture 4" descr="p670 shad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4136" y="1469954"/>
              <a:ext cx="337713" cy="66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 descr="p670 shadow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63" y="1469953"/>
              <a:ext cx="336056" cy="661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" descr="p670 shadow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1271" y="1469953"/>
              <a:ext cx="332364" cy="65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5" descr="G4613001122005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910" y="3236715"/>
              <a:ext cx="389019" cy="893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7" name="AutoShape 399"/>
            <p:cNvCxnSpPr>
              <a:cxnSpLocks noChangeShapeType="1"/>
              <a:stCxn id="46" idx="0"/>
              <a:endCxn id="27" idx="2"/>
            </p:cNvCxnSpPr>
            <p:nvPr/>
          </p:nvCxnSpPr>
          <p:spPr bwMode="auto">
            <a:xfrm flipH="1" flipV="1">
              <a:off x="1296781" y="2588975"/>
              <a:ext cx="551639" cy="64774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48" name="AutoShape 399"/>
            <p:cNvCxnSpPr>
              <a:cxnSpLocks noChangeShapeType="1"/>
              <a:stCxn id="46" idx="0"/>
              <a:endCxn id="28" idx="2"/>
            </p:cNvCxnSpPr>
            <p:nvPr/>
          </p:nvCxnSpPr>
          <p:spPr bwMode="auto">
            <a:xfrm flipV="1">
              <a:off x="1848420" y="2596706"/>
              <a:ext cx="61537" cy="640009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49" name="TextBox 172"/>
            <p:cNvSpPr txBox="1"/>
            <p:nvPr/>
          </p:nvSpPr>
          <p:spPr>
            <a:xfrm>
              <a:off x="1629438" y="4082923"/>
              <a:ext cx="582632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P6550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12590" y="3226321"/>
              <a:ext cx="284735" cy="876415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06556" y="3214728"/>
              <a:ext cx="284735" cy="876415"/>
            </a:xfrm>
            <a:prstGeom prst="rect">
              <a:avLst/>
            </a:prstGeom>
          </p:spPr>
        </p:pic>
        <p:pic>
          <p:nvPicPr>
            <p:cNvPr id="52" name="Picture 1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025581" y="3521718"/>
              <a:ext cx="579379" cy="131217"/>
            </a:xfrm>
            <a:prstGeom prst="rect">
              <a:avLst/>
            </a:prstGeom>
          </p:spPr>
        </p:pic>
        <p:grpSp>
          <p:nvGrpSpPr>
            <p:cNvPr id="53" name="组合 52"/>
            <p:cNvGrpSpPr/>
            <p:nvPr/>
          </p:nvGrpSpPr>
          <p:grpSpPr>
            <a:xfrm>
              <a:off x="3688076" y="3527530"/>
              <a:ext cx="597779" cy="253763"/>
              <a:chOff x="3958432" y="4582537"/>
              <a:chExt cx="1000945" cy="392279"/>
            </a:xfrm>
          </p:grpSpPr>
          <p:pic>
            <p:nvPicPr>
              <p:cNvPr id="114" name="Picture 16"/>
              <p:cNvPicPr>
                <a:picLocks noChangeAspect="1"/>
              </p:cNvPicPr>
              <p:nvPr/>
            </p:nvPicPr>
            <p:blipFill rotWithShape="1"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3958433" y="4582537"/>
                <a:ext cx="1000944" cy="226692"/>
              </a:xfrm>
              <a:prstGeom prst="rect">
                <a:avLst/>
              </a:prstGeom>
            </p:spPr>
          </p:pic>
          <p:pic>
            <p:nvPicPr>
              <p:cNvPr id="115" name="Picture 3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8432" y="4803673"/>
                <a:ext cx="1000944" cy="171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54" name="AutoShape 399"/>
            <p:cNvCxnSpPr>
              <a:cxnSpLocks noChangeShapeType="1"/>
              <a:stCxn id="52" idx="0"/>
              <a:endCxn id="31" idx="2"/>
            </p:cNvCxnSpPr>
            <p:nvPr/>
          </p:nvCxnSpPr>
          <p:spPr bwMode="auto">
            <a:xfrm flipH="1" flipV="1">
              <a:off x="3008283" y="2554753"/>
              <a:ext cx="306988" cy="966965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5" name="AutoShape 399"/>
            <p:cNvCxnSpPr>
              <a:cxnSpLocks noChangeShapeType="1"/>
              <a:stCxn id="52" idx="0"/>
              <a:endCxn id="33" idx="2"/>
            </p:cNvCxnSpPr>
            <p:nvPr/>
          </p:nvCxnSpPr>
          <p:spPr bwMode="auto">
            <a:xfrm flipV="1">
              <a:off x="3315271" y="2561707"/>
              <a:ext cx="477857" cy="960011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6" name="AutoShape 399"/>
            <p:cNvCxnSpPr>
              <a:cxnSpLocks noChangeShapeType="1"/>
              <a:stCxn id="114" idx="0"/>
              <a:endCxn id="31" idx="2"/>
            </p:cNvCxnSpPr>
            <p:nvPr/>
          </p:nvCxnSpPr>
          <p:spPr bwMode="auto">
            <a:xfrm flipH="1" flipV="1">
              <a:off x="3008284" y="2554753"/>
              <a:ext cx="978683" cy="972777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7" name="AutoShape 399"/>
            <p:cNvCxnSpPr>
              <a:cxnSpLocks noChangeShapeType="1"/>
              <a:stCxn id="114" idx="0"/>
              <a:endCxn id="33" idx="2"/>
            </p:cNvCxnSpPr>
            <p:nvPr/>
          </p:nvCxnSpPr>
          <p:spPr bwMode="auto">
            <a:xfrm flipH="1" flipV="1">
              <a:off x="3793129" y="2561707"/>
              <a:ext cx="193838" cy="96582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58" name="TextBox 173"/>
            <p:cNvSpPr txBox="1"/>
            <p:nvPr/>
          </p:nvSpPr>
          <p:spPr>
            <a:xfrm>
              <a:off x="2923332" y="4082923"/>
              <a:ext cx="889169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MSA2040-1</a:t>
              </a:r>
            </a:p>
          </p:txBody>
        </p:sp>
        <p:sp>
          <p:nvSpPr>
            <p:cNvPr id="59" name="TextBox 173"/>
            <p:cNvSpPr txBox="1"/>
            <p:nvPr/>
          </p:nvSpPr>
          <p:spPr>
            <a:xfrm>
              <a:off x="3602432" y="4086741"/>
              <a:ext cx="889169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MSA2040-2</a:t>
              </a: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54156" y="2459299"/>
              <a:ext cx="571625" cy="85746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2285" y="2460998"/>
              <a:ext cx="571625" cy="85746"/>
            </a:xfrm>
            <a:prstGeom prst="rect">
              <a:avLst/>
            </a:prstGeom>
          </p:spPr>
        </p:pic>
        <p:cxnSp>
          <p:nvCxnSpPr>
            <p:cNvPr id="62" name="AutoShape 21"/>
            <p:cNvCxnSpPr>
              <a:cxnSpLocks noChangeShapeType="1"/>
              <a:stCxn id="43" idx="0"/>
            </p:cNvCxnSpPr>
            <p:nvPr/>
          </p:nvCxnSpPr>
          <p:spPr bwMode="auto">
            <a:xfrm flipV="1">
              <a:off x="4872993" y="1167741"/>
              <a:ext cx="7091" cy="302213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3" name="AutoShape 399"/>
            <p:cNvCxnSpPr>
              <a:cxnSpLocks noChangeShapeType="1"/>
              <a:stCxn id="60" idx="0"/>
              <a:endCxn id="43" idx="2"/>
            </p:cNvCxnSpPr>
            <p:nvPr/>
          </p:nvCxnSpPr>
          <p:spPr bwMode="auto">
            <a:xfrm flipH="1" flipV="1">
              <a:off x="4872993" y="2134519"/>
              <a:ext cx="66976" cy="32478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4" name="AutoShape 399"/>
            <p:cNvCxnSpPr>
              <a:cxnSpLocks noChangeShapeType="1"/>
              <a:stCxn id="61" idx="0"/>
              <a:endCxn id="43" idx="2"/>
            </p:cNvCxnSpPr>
            <p:nvPr/>
          </p:nvCxnSpPr>
          <p:spPr bwMode="auto">
            <a:xfrm flipH="1" flipV="1">
              <a:off x="4872993" y="2134519"/>
              <a:ext cx="895105" cy="32648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5" name="AutoShape 399"/>
            <p:cNvCxnSpPr>
              <a:cxnSpLocks noChangeShapeType="1"/>
              <a:stCxn id="60" idx="0"/>
              <a:endCxn id="44" idx="2"/>
            </p:cNvCxnSpPr>
            <p:nvPr/>
          </p:nvCxnSpPr>
          <p:spPr bwMode="auto">
            <a:xfrm flipV="1">
              <a:off x="4939968" y="2131257"/>
              <a:ext cx="434723" cy="328042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6" name="AutoShape 399"/>
            <p:cNvCxnSpPr>
              <a:cxnSpLocks noChangeShapeType="1"/>
              <a:stCxn id="61" idx="0"/>
              <a:endCxn id="44" idx="2"/>
            </p:cNvCxnSpPr>
            <p:nvPr/>
          </p:nvCxnSpPr>
          <p:spPr bwMode="auto">
            <a:xfrm flipH="1" flipV="1">
              <a:off x="5374690" y="2131258"/>
              <a:ext cx="393407" cy="329741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7" name="AutoShape 399"/>
            <p:cNvCxnSpPr>
              <a:cxnSpLocks noChangeShapeType="1"/>
              <a:stCxn id="60" idx="0"/>
              <a:endCxn id="45" idx="2"/>
            </p:cNvCxnSpPr>
            <p:nvPr/>
          </p:nvCxnSpPr>
          <p:spPr bwMode="auto">
            <a:xfrm flipV="1">
              <a:off x="4939968" y="2123994"/>
              <a:ext cx="927485" cy="335305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8" name="AutoShape 399"/>
            <p:cNvCxnSpPr>
              <a:cxnSpLocks noChangeShapeType="1"/>
              <a:stCxn id="61" idx="0"/>
              <a:endCxn id="45" idx="2"/>
            </p:cNvCxnSpPr>
            <p:nvPr/>
          </p:nvCxnSpPr>
          <p:spPr bwMode="auto">
            <a:xfrm flipV="1">
              <a:off x="5768097" y="2123995"/>
              <a:ext cx="99356" cy="337004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69" name="Picture 47" descr="thunderbird rendering SFF 6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642984" y="3567714"/>
              <a:ext cx="605737" cy="15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0" name="AutoShape 399"/>
            <p:cNvCxnSpPr>
              <a:cxnSpLocks noChangeShapeType="1"/>
              <a:stCxn id="69" idx="0"/>
              <a:endCxn id="60" idx="2"/>
            </p:cNvCxnSpPr>
            <p:nvPr/>
          </p:nvCxnSpPr>
          <p:spPr bwMode="auto">
            <a:xfrm flipH="1" flipV="1">
              <a:off x="4939968" y="2545045"/>
              <a:ext cx="5885" cy="1022669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71" name="AutoShape 399"/>
            <p:cNvCxnSpPr>
              <a:cxnSpLocks noChangeShapeType="1"/>
              <a:stCxn id="69" idx="0"/>
              <a:endCxn id="61" idx="2"/>
            </p:cNvCxnSpPr>
            <p:nvPr/>
          </p:nvCxnSpPr>
          <p:spPr bwMode="auto">
            <a:xfrm flipV="1">
              <a:off x="4945852" y="2546745"/>
              <a:ext cx="822245" cy="102097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72" name="AutoShape 399"/>
            <p:cNvCxnSpPr>
              <a:cxnSpLocks noChangeShapeType="1"/>
              <a:stCxn id="76" idx="0"/>
              <a:endCxn id="60" idx="2"/>
            </p:cNvCxnSpPr>
            <p:nvPr/>
          </p:nvCxnSpPr>
          <p:spPr bwMode="auto">
            <a:xfrm flipH="1" flipV="1">
              <a:off x="4939969" y="2545045"/>
              <a:ext cx="775448" cy="93862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73" name="AutoShape 399"/>
            <p:cNvCxnSpPr>
              <a:cxnSpLocks noChangeShapeType="1"/>
              <a:stCxn id="76" idx="0"/>
              <a:endCxn id="61" idx="2"/>
            </p:cNvCxnSpPr>
            <p:nvPr/>
          </p:nvCxnSpPr>
          <p:spPr bwMode="auto">
            <a:xfrm flipV="1">
              <a:off x="5715417" y="2546745"/>
              <a:ext cx="52681" cy="93692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74" name="TextBox 173"/>
            <p:cNvSpPr txBox="1"/>
            <p:nvPr/>
          </p:nvSpPr>
          <p:spPr>
            <a:xfrm>
              <a:off x="4603342" y="4074186"/>
              <a:ext cx="690332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IBM V7K</a:t>
              </a:r>
            </a:p>
          </p:txBody>
        </p:sp>
        <p:sp>
          <p:nvSpPr>
            <p:cNvPr id="75" name="TextBox 173"/>
            <p:cNvSpPr txBox="1"/>
            <p:nvPr/>
          </p:nvSpPr>
          <p:spPr>
            <a:xfrm>
              <a:off x="5409410" y="4074186"/>
              <a:ext cx="723535" cy="15286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EMC VNX</a:t>
              </a: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409410" y="3483667"/>
              <a:ext cx="612013" cy="242567"/>
            </a:xfrm>
            <a:prstGeom prst="rect">
              <a:avLst/>
            </a:prstGeom>
          </p:spPr>
        </p:pic>
        <p:cxnSp>
          <p:nvCxnSpPr>
            <p:cNvPr id="77" name="直接连接符 76"/>
            <p:cNvCxnSpPr>
              <a:stCxn id="43" idx="3"/>
              <a:endCxn id="44" idx="1"/>
            </p:cNvCxnSpPr>
            <p:nvPr/>
          </p:nvCxnSpPr>
          <p:spPr>
            <a:xfrm flipV="1">
              <a:off x="5041849" y="1800606"/>
              <a:ext cx="164814" cy="163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272"/>
            <p:cNvSpPr txBox="1"/>
            <p:nvPr/>
          </p:nvSpPr>
          <p:spPr>
            <a:xfrm flipH="1">
              <a:off x="4868234" y="1581903"/>
              <a:ext cx="527557" cy="140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" b="1" dirty="0">
                  <a:solidFill>
                    <a:srgbClr val="00B050"/>
                  </a:solidFill>
                </a:rPr>
                <a:t>HACMP</a:t>
              </a:r>
              <a:endParaRPr lang="zh-CN" altLang="en-US" sz="500" b="1" dirty="0">
                <a:solidFill>
                  <a:srgbClr val="00B050"/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2496300" y="1652533"/>
              <a:ext cx="1853478" cy="393221"/>
              <a:chOff x="2369398" y="2136470"/>
              <a:chExt cx="2471304" cy="524295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2369398" y="2136470"/>
                <a:ext cx="1329640" cy="524295"/>
                <a:chOff x="2671912" y="2202741"/>
                <a:chExt cx="1329640" cy="524295"/>
              </a:xfrm>
            </p:grpSpPr>
            <p:pic>
              <p:nvPicPr>
                <p:cNvPr id="110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91372" y="2207832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11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05861" y="2202741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12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71912" y="2452978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13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05849" y="2454016"/>
                  <a:ext cx="695691" cy="273020"/>
                </a:xfrm>
                <a:prstGeom prst="rect">
                  <a:avLst/>
                </a:prstGeom>
              </p:spPr>
            </p:pic>
          </p:grpSp>
          <p:grpSp>
            <p:nvGrpSpPr>
              <p:cNvPr id="105" name="组合 104"/>
              <p:cNvGrpSpPr/>
              <p:nvPr/>
            </p:nvGrpSpPr>
            <p:grpSpPr>
              <a:xfrm>
                <a:off x="3649967" y="2196802"/>
                <a:ext cx="1190735" cy="437118"/>
                <a:chOff x="3649967" y="2196802"/>
                <a:chExt cx="1190735" cy="437118"/>
              </a:xfrm>
            </p:grpSpPr>
            <p:pic>
              <p:nvPicPr>
                <p:cNvPr id="106" name="图片 105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667023" y="2196802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07" name="图片 106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37097" y="2205582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08" name="图片 107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649967" y="2416141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09" name="图片 108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39633" y="2404876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cxnSp>
          <p:nvCxnSpPr>
            <p:cNvPr id="80" name="AutoShape 399"/>
            <p:cNvCxnSpPr>
              <a:cxnSpLocks noChangeShapeType="1"/>
              <a:stCxn id="31" idx="0"/>
              <a:endCxn id="113" idx="2"/>
            </p:cNvCxnSpPr>
            <p:nvPr/>
          </p:nvCxnSpPr>
          <p:spPr bwMode="auto">
            <a:xfrm flipV="1">
              <a:off x="3008284" y="2045754"/>
              <a:ext cx="224354" cy="42325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1" name="AutoShape 399"/>
            <p:cNvCxnSpPr>
              <a:cxnSpLocks noChangeShapeType="1"/>
              <a:stCxn id="33" idx="0"/>
              <a:endCxn id="113" idx="2"/>
            </p:cNvCxnSpPr>
            <p:nvPr/>
          </p:nvCxnSpPr>
          <p:spPr bwMode="auto">
            <a:xfrm flipH="1" flipV="1">
              <a:off x="3232638" y="2045754"/>
              <a:ext cx="560491" cy="430207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2" name="AutoShape 399"/>
            <p:cNvCxnSpPr>
              <a:cxnSpLocks noChangeShapeType="1"/>
              <a:stCxn id="31" idx="0"/>
              <a:endCxn id="108" idx="2"/>
            </p:cNvCxnSpPr>
            <p:nvPr/>
          </p:nvCxnSpPr>
          <p:spPr bwMode="auto">
            <a:xfrm flipV="1">
              <a:off x="3008283" y="2025620"/>
              <a:ext cx="673845" cy="443387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3" name="AutoShape 399"/>
            <p:cNvCxnSpPr>
              <a:cxnSpLocks noChangeShapeType="1"/>
              <a:stCxn id="33" idx="0"/>
              <a:endCxn id="108" idx="2"/>
            </p:cNvCxnSpPr>
            <p:nvPr/>
          </p:nvCxnSpPr>
          <p:spPr bwMode="auto">
            <a:xfrm flipH="1" flipV="1">
              <a:off x="3682128" y="2025620"/>
              <a:ext cx="111000" cy="450341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4" name="AutoShape 399"/>
            <p:cNvCxnSpPr>
              <a:cxnSpLocks noChangeShapeType="1"/>
              <a:stCxn id="31" idx="0"/>
              <a:endCxn id="109" idx="2"/>
            </p:cNvCxnSpPr>
            <p:nvPr/>
          </p:nvCxnSpPr>
          <p:spPr bwMode="auto">
            <a:xfrm flipV="1">
              <a:off x="3008283" y="2017172"/>
              <a:ext cx="1116095" cy="451835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5" name="AutoShape 399"/>
            <p:cNvCxnSpPr>
              <a:cxnSpLocks noChangeShapeType="1"/>
              <a:stCxn id="33" idx="0"/>
              <a:endCxn id="109" idx="2"/>
            </p:cNvCxnSpPr>
            <p:nvPr/>
          </p:nvCxnSpPr>
          <p:spPr bwMode="auto">
            <a:xfrm flipV="1">
              <a:off x="3793128" y="2017172"/>
              <a:ext cx="331250" cy="458789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86" name="组合 85"/>
            <p:cNvGrpSpPr/>
            <p:nvPr/>
          </p:nvGrpSpPr>
          <p:grpSpPr>
            <a:xfrm>
              <a:off x="6277194" y="1577392"/>
              <a:ext cx="1853478" cy="393221"/>
              <a:chOff x="2369398" y="2136470"/>
              <a:chExt cx="2471304" cy="524295"/>
            </a:xfrm>
          </p:grpSpPr>
          <p:grpSp>
            <p:nvGrpSpPr>
              <p:cNvPr id="94" name="组合 93"/>
              <p:cNvGrpSpPr/>
              <p:nvPr/>
            </p:nvGrpSpPr>
            <p:grpSpPr>
              <a:xfrm>
                <a:off x="2369398" y="2136470"/>
                <a:ext cx="1329640" cy="524295"/>
                <a:chOff x="2671912" y="2202741"/>
                <a:chExt cx="1329640" cy="524295"/>
              </a:xfrm>
            </p:grpSpPr>
            <p:pic>
              <p:nvPicPr>
                <p:cNvPr id="100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91372" y="2207832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01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05861" y="2202741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02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71912" y="2452978"/>
                  <a:ext cx="695691" cy="273020"/>
                </a:xfrm>
                <a:prstGeom prst="rect">
                  <a:avLst/>
                </a:prstGeom>
              </p:spPr>
            </p:pic>
            <p:pic>
              <p:nvPicPr>
                <p:cNvPr id="103" name="Picture 52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05849" y="2454016"/>
                  <a:ext cx="695691" cy="273020"/>
                </a:xfrm>
                <a:prstGeom prst="rect">
                  <a:avLst/>
                </a:prstGeom>
              </p:spPr>
            </p:pic>
          </p:grpSp>
          <p:grpSp>
            <p:nvGrpSpPr>
              <p:cNvPr id="95" name="组合 94"/>
              <p:cNvGrpSpPr/>
              <p:nvPr/>
            </p:nvGrpSpPr>
            <p:grpSpPr>
              <a:xfrm>
                <a:off x="3649967" y="2196802"/>
                <a:ext cx="1190735" cy="437118"/>
                <a:chOff x="3649967" y="2196802"/>
                <a:chExt cx="1190735" cy="437118"/>
              </a:xfrm>
            </p:grpSpPr>
            <p:pic>
              <p:nvPicPr>
                <p:cNvPr id="96" name="图片 95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667023" y="2196802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7" name="图片 96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37097" y="2205582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8" name="图片 97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649967" y="2416141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9" name="图片 98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39633" y="2404876"/>
                  <a:ext cx="601069" cy="217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cxnSp>
          <p:nvCxnSpPr>
            <p:cNvPr id="87" name="AutoShape 399"/>
            <p:cNvCxnSpPr>
              <a:cxnSpLocks noChangeShapeType="1"/>
              <a:stCxn id="38" idx="0"/>
              <a:endCxn id="103" idx="2"/>
            </p:cNvCxnSpPr>
            <p:nvPr/>
          </p:nvCxnSpPr>
          <p:spPr bwMode="auto">
            <a:xfrm flipV="1">
              <a:off x="6882038" y="1970613"/>
              <a:ext cx="131493" cy="48974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8" name="AutoShape 399"/>
            <p:cNvCxnSpPr>
              <a:cxnSpLocks noChangeShapeType="1"/>
              <a:stCxn id="39" idx="0"/>
              <a:endCxn id="103" idx="2"/>
            </p:cNvCxnSpPr>
            <p:nvPr/>
          </p:nvCxnSpPr>
          <p:spPr bwMode="auto">
            <a:xfrm flipH="1" flipV="1">
              <a:off x="7013532" y="1970613"/>
              <a:ext cx="536875" cy="467330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9" name="AutoShape 399"/>
            <p:cNvCxnSpPr>
              <a:cxnSpLocks noChangeShapeType="1"/>
              <a:stCxn id="38" idx="0"/>
              <a:endCxn id="98" idx="2"/>
            </p:cNvCxnSpPr>
            <p:nvPr/>
          </p:nvCxnSpPr>
          <p:spPr bwMode="auto">
            <a:xfrm flipV="1">
              <a:off x="6882039" y="1950479"/>
              <a:ext cx="580984" cy="509877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0" name="AutoShape 399"/>
            <p:cNvCxnSpPr>
              <a:cxnSpLocks noChangeShapeType="1"/>
              <a:stCxn id="39" idx="0"/>
              <a:endCxn id="98" idx="2"/>
            </p:cNvCxnSpPr>
            <p:nvPr/>
          </p:nvCxnSpPr>
          <p:spPr bwMode="auto">
            <a:xfrm flipH="1" flipV="1">
              <a:off x="7463022" y="1950479"/>
              <a:ext cx="87384" cy="487464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1" name="AutoShape 399"/>
            <p:cNvCxnSpPr>
              <a:cxnSpLocks noChangeShapeType="1"/>
              <a:stCxn id="38" idx="0"/>
              <a:endCxn id="99" idx="2"/>
            </p:cNvCxnSpPr>
            <p:nvPr/>
          </p:nvCxnSpPr>
          <p:spPr bwMode="auto">
            <a:xfrm flipV="1">
              <a:off x="6882039" y="1942030"/>
              <a:ext cx="1023233" cy="518326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2" name="AutoShape 399"/>
            <p:cNvCxnSpPr>
              <a:cxnSpLocks noChangeShapeType="1"/>
              <a:stCxn id="39" idx="0"/>
              <a:endCxn id="99" idx="2"/>
            </p:cNvCxnSpPr>
            <p:nvPr/>
          </p:nvCxnSpPr>
          <p:spPr bwMode="auto">
            <a:xfrm flipV="1">
              <a:off x="7550406" y="1942030"/>
              <a:ext cx="354866" cy="495913"/>
            </a:xfrm>
            <a:prstGeom prst="straightConnector1">
              <a:avLst/>
            </a:prstGeom>
            <a:noFill/>
            <a:ln w="28575" algn="ctr">
              <a:solidFill>
                <a:srgbClr val="FF0000">
                  <a:alpha val="7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93" name="Text Box 7133"/>
            <p:cNvSpPr txBox="1">
              <a:spLocks noChangeArrowheads="1"/>
            </p:cNvSpPr>
            <p:nvPr/>
          </p:nvSpPr>
          <p:spPr bwMode="auto">
            <a:xfrm>
              <a:off x="4810490" y="1317069"/>
              <a:ext cx="1077755" cy="12120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squar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zh-CN" altLang="en-US" sz="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电子病例</a:t>
              </a:r>
              <a:r>
                <a:rPr kumimoji="0" lang="en-US" altLang="zh-CN" sz="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kumimoji="0" lang="zh-CN" altLang="en-US" sz="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移动护理</a:t>
              </a:r>
              <a:endParaRPr kumimoji="0" lang="ko-KR" altLang="en-US" sz="600" b="0" dirty="0"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086101" y="691663"/>
            <a:ext cx="5860100" cy="4184343"/>
            <a:chOff x="762192" y="555526"/>
            <a:chExt cx="7272808" cy="3384376"/>
          </a:xfrm>
        </p:grpSpPr>
        <p:sp>
          <p:nvSpPr>
            <p:cNvPr id="121" name="矩形 120"/>
            <p:cNvSpPr/>
            <p:nvPr/>
          </p:nvSpPr>
          <p:spPr>
            <a:xfrm>
              <a:off x="5478272" y="2423050"/>
              <a:ext cx="2340107" cy="1516852"/>
            </a:xfrm>
            <a:prstGeom prst="rect">
              <a:avLst/>
            </a:prstGeom>
            <a:solidFill>
              <a:srgbClr val="FFFF00">
                <a:alpha val="60000"/>
              </a:srgbClr>
            </a:solidFill>
            <a:ln w="12700" cap="flat" cmpd="sng" algn="ctr">
              <a:solidFill>
                <a:schemeClr val="tx1"/>
              </a:solidFill>
              <a:prstDash val="dash"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4440186" y="653879"/>
              <a:ext cx="18814" cy="326423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矩形 122"/>
            <p:cNvSpPr/>
            <p:nvPr/>
          </p:nvSpPr>
          <p:spPr>
            <a:xfrm>
              <a:off x="850554" y="1854963"/>
              <a:ext cx="7055724" cy="284739"/>
            </a:xfrm>
            <a:prstGeom prst="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FC SAN</a:t>
              </a:r>
              <a:endParaRPr lang="zh-CN" altLang="en-US" sz="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4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63520" y="3299400"/>
              <a:ext cx="213742" cy="570958"/>
            </a:xfrm>
            <a:prstGeom prst="rect">
              <a:avLst/>
            </a:prstGeom>
          </p:spPr>
        </p:pic>
        <p:sp>
          <p:nvSpPr>
            <p:cNvPr id="125" name="AutoShape 14"/>
            <p:cNvSpPr>
              <a:spLocks noChangeArrowheads="1"/>
            </p:cNvSpPr>
            <p:nvPr/>
          </p:nvSpPr>
          <p:spPr bwMode="auto">
            <a:xfrm>
              <a:off x="1392875" y="555526"/>
              <a:ext cx="1648780" cy="221607"/>
            </a:xfrm>
            <a:prstGeom prst="homePlate">
              <a:avLst>
                <a:gd name="adj" fmla="val 12047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FADC9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9pPr>
            </a:lstStyle>
            <a:p>
              <a:pPr algn="ctr" eaLnBrk="1" hangingPunct="1"/>
              <a:r>
                <a:rPr lang="zh-CN" altLang="en-US" sz="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北楼数据中心</a:t>
              </a:r>
              <a:endParaRPr lang="en-US" altLang="ko-KR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AutoShape 14"/>
            <p:cNvSpPr>
              <a:spLocks noChangeArrowheads="1"/>
            </p:cNvSpPr>
            <p:nvPr/>
          </p:nvSpPr>
          <p:spPr bwMode="auto">
            <a:xfrm flipH="1">
              <a:off x="6070539" y="556138"/>
              <a:ext cx="1648780" cy="221607"/>
            </a:xfrm>
            <a:prstGeom prst="homePlate">
              <a:avLst>
                <a:gd name="adj" fmla="val 12047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FADC9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9pPr>
            </a:lstStyle>
            <a:p>
              <a:pPr algn="ctr" eaLnBrk="1" hangingPunct="1"/>
              <a:r>
                <a:rPr lang="zh-CN" altLang="en-US" sz="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南楼数据中心</a:t>
              </a:r>
              <a:endParaRPr lang="en-US" altLang="ko-KR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TextBox 173"/>
            <p:cNvSpPr txBox="1"/>
            <p:nvPr/>
          </p:nvSpPr>
          <p:spPr>
            <a:xfrm>
              <a:off x="1906915" y="3200667"/>
              <a:ext cx="457838" cy="26136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虚拟化存储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TextBox 172"/>
            <p:cNvSpPr txBox="1"/>
            <p:nvPr/>
          </p:nvSpPr>
          <p:spPr>
            <a:xfrm>
              <a:off x="2721039" y="3598107"/>
              <a:ext cx="448329" cy="199135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PACS </a:t>
              </a:r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9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57740" y="3306733"/>
              <a:ext cx="210604" cy="570587"/>
            </a:xfrm>
            <a:prstGeom prst="rect">
              <a:avLst/>
            </a:prstGeom>
          </p:spPr>
        </p:pic>
        <p:pic>
          <p:nvPicPr>
            <p:cNvPr id="13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21573" y="2861168"/>
              <a:ext cx="232267" cy="620210"/>
            </a:xfrm>
            <a:prstGeom prst="rect">
              <a:avLst/>
            </a:prstGeom>
          </p:spPr>
        </p:pic>
        <p:sp>
          <p:nvSpPr>
            <p:cNvPr id="131" name="TextBox 172"/>
            <p:cNvSpPr txBox="1"/>
            <p:nvPr/>
          </p:nvSpPr>
          <p:spPr>
            <a:xfrm>
              <a:off x="1019134" y="2792823"/>
              <a:ext cx="368852" cy="26136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HIS </a:t>
              </a:r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2" name="AutoShape 21"/>
            <p:cNvCxnSpPr>
              <a:cxnSpLocks noChangeShapeType="1"/>
            </p:cNvCxnSpPr>
            <p:nvPr/>
          </p:nvCxnSpPr>
          <p:spPr bwMode="auto">
            <a:xfrm flipV="1">
              <a:off x="762192" y="861906"/>
              <a:ext cx="2994690" cy="13297"/>
            </a:xfrm>
            <a:prstGeom prst="straightConnector1">
              <a:avLst/>
            </a:prstGeom>
            <a:noFill/>
            <a:ln w="38100" cmpd="sng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3" name="AutoShape 21"/>
            <p:cNvCxnSpPr>
              <a:cxnSpLocks noChangeShapeType="1"/>
            </p:cNvCxnSpPr>
            <p:nvPr/>
          </p:nvCxnSpPr>
          <p:spPr bwMode="auto">
            <a:xfrm flipH="1" flipV="1">
              <a:off x="1332227" y="892311"/>
              <a:ext cx="1" cy="120933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4" name="AutoShape 21"/>
            <p:cNvCxnSpPr>
              <a:cxnSpLocks noChangeShapeType="1"/>
              <a:stCxn id="160" idx="0"/>
            </p:cNvCxnSpPr>
            <p:nvPr/>
          </p:nvCxnSpPr>
          <p:spPr bwMode="auto">
            <a:xfrm flipH="1" flipV="1">
              <a:off x="2108677" y="875204"/>
              <a:ext cx="2058" cy="142768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5" name="AutoShape 21"/>
            <p:cNvCxnSpPr>
              <a:cxnSpLocks noChangeShapeType="1"/>
            </p:cNvCxnSpPr>
            <p:nvPr/>
          </p:nvCxnSpPr>
          <p:spPr bwMode="auto">
            <a:xfrm flipV="1">
              <a:off x="3098371" y="866076"/>
              <a:ext cx="1144" cy="161960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6" name="AutoShape 21"/>
            <p:cNvCxnSpPr>
              <a:cxnSpLocks noChangeShapeType="1"/>
            </p:cNvCxnSpPr>
            <p:nvPr/>
          </p:nvCxnSpPr>
          <p:spPr bwMode="auto">
            <a:xfrm flipH="1" flipV="1">
              <a:off x="5705502" y="902467"/>
              <a:ext cx="3305" cy="183382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707385" y="653879"/>
              <a:ext cx="389030" cy="447898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844154" y="657869"/>
              <a:ext cx="389030" cy="447898"/>
            </a:xfrm>
            <a:prstGeom prst="rect">
              <a:avLst/>
            </a:prstGeom>
          </p:spPr>
        </p:pic>
        <p:cxnSp>
          <p:nvCxnSpPr>
            <p:cNvPr id="139" name="AutoShape 21"/>
            <p:cNvCxnSpPr>
              <a:cxnSpLocks noChangeShapeType="1"/>
              <a:stCxn id="138" idx="1"/>
              <a:endCxn id="137" idx="3"/>
            </p:cNvCxnSpPr>
            <p:nvPr/>
          </p:nvCxnSpPr>
          <p:spPr bwMode="auto">
            <a:xfrm flipH="1" flipV="1">
              <a:off x="4096415" y="877829"/>
              <a:ext cx="747739" cy="3989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14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48925" y="2417421"/>
              <a:ext cx="232267" cy="628373"/>
            </a:xfrm>
            <a:prstGeom prst="rect">
              <a:avLst/>
            </a:pr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0610" y="1895357"/>
              <a:ext cx="510922" cy="70410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54018" y="2010469"/>
              <a:ext cx="510922" cy="70410"/>
            </a:xfrm>
            <a:prstGeom prst="rect">
              <a:avLst/>
            </a:pr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271" y="1905825"/>
              <a:ext cx="510922" cy="70410"/>
            </a:xfrm>
            <a:prstGeom prst="rect">
              <a:avLst/>
            </a:prstGeom>
          </p:spPr>
        </p:pic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5043" y="2004185"/>
              <a:ext cx="510922" cy="70410"/>
            </a:xfrm>
            <a:prstGeom prst="rect">
              <a:avLst/>
            </a:prstGeom>
          </p:spPr>
        </p:pic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26296" y="1912139"/>
              <a:ext cx="510922" cy="70410"/>
            </a:xfrm>
            <a:prstGeom prst="rect">
              <a:avLst/>
            </a:pr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6111" y="2002784"/>
              <a:ext cx="510922" cy="70410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505719" y="1923678"/>
              <a:ext cx="772802" cy="87075"/>
            </a:xfrm>
            <a:prstGeom prst="rect">
              <a:avLst/>
            </a:prstGeom>
          </p:spPr>
        </p:pic>
        <p:cxnSp>
          <p:nvCxnSpPr>
            <p:cNvPr id="148" name="AutoShape 21"/>
            <p:cNvCxnSpPr>
              <a:cxnSpLocks noChangeShapeType="1"/>
              <a:stCxn id="138" idx="3"/>
            </p:cNvCxnSpPr>
            <p:nvPr/>
          </p:nvCxnSpPr>
          <p:spPr bwMode="auto">
            <a:xfrm>
              <a:off x="5233183" y="881817"/>
              <a:ext cx="2801817" cy="8713"/>
            </a:xfrm>
            <a:prstGeom prst="straightConnector1">
              <a:avLst/>
            </a:prstGeom>
            <a:noFill/>
            <a:ln w="38100" cmpd="sng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149" name="组合 148"/>
            <p:cNvGrpSpPr/>
            <p:nvPr/>
          </p:nvGrpSpPr>
          <p:grpSpPr>
            <a:xfrm>
              <a:off x="5502435" y="1069637"/>
              <a:ext cx="408648" cy="639800"/>
              <a:chOff x="531813" y="1828151"/>
              <a:chExt cx="609600" cy="1038874"/>
            </a:xfrm>
          </p:grpSpPr>
          <p:grpSp>
            <p:nvGrpSpPr>
              <p:cNvPr id="245" name="Group 4"/>
              <p:cNvGrpSpPr>
                <a:grpSpLocks noChangeAspect="1"/>
              </p:cNvGrpSpPr>
              <p:nvPr/>
            </p:nvGrpSpPr>
            <p:grpSpPr bwMode="auto">
              <a:xfrm>
                <a:off x="531813" y="1978025"/>
                <a:ext cx="609600" cy="889000"/>
                <a:chOff x="335" y="1246"/>
                <a:chExt cx="384" cy="560"/>
              </a:xfrm>
            </p:grpSpPr>
            <p:sp>
              <p:nvSpPr>
                <p:cNvPr id="247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5" y="1246"/>
                  <a:ext cx="384" cy="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248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4" y="1255"/>
                  <a:ext cx="367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46" name="Text Box 7133"/>
              <p:cNvSpPr txBox="1">
                <a:spLocks noChangeArrowheads="1"/>
              </p:cNvSpPr>
              <p:nvPr/>
            </p:nvSpPr>
            <p:spPr bwMode="auto">
              <a:xfrm>
                <a:off x="603885" y="1828151"/>
                <a:ext cx="430671" cy="1720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squar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5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HIS</a:t>
                </a:r>
                <a:endParaRPr kumimoji="0" lang="ko-KR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</p:grpSp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799726" y="1923678"/>
              <a:ext cx="772802" cy="87075"/>
            </a:xfrm>
            <a:prstGeom prst="rect">
              <a:avLst/>
            </a:prstGeom>
          </p:spPr>
        </p:pic>
        <p:cxnSp>
          <p:nvCxnSpPr>
            <p:cNvPr id="151" name="AutoShape 21"/>
            <p:cNvCxnSpPr>
              <a:cxnSpLocks noChangeShapeType="1"/>
              <a:stCxn id="163" idx="0"/>
            </p:cNvCxnSpPr>
            <p:nvPr/>
          </p:nvCxnSpPr>
          <p:spPr bwMode="auto">
            <a:xfrm flipH="1" flipV="1">
              <a:off x="7311807" y="872783"/>
              <a:ext cx="1" cy="193254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152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49305" y="2836855"/>
              <a:ext cx="232267" cy="618117"/>
            </a:xfrm>
            <a:prstGeom prst="rect">
              <a:avLst/>
            </a:prstGeom>
          </p:spPr>
        </p:pic>
        <p:pic>
          <p:nvPicPr>
            <p:cNvPr id="15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62056" y="2452718"/>
              <a:ext cx="232267" cy="626225"/>
            </a:xfrm>
            <a:prstGeom prst="rect">
              <a:avLst/>
            </a:prstGeom>
          </p:spPr>
        </p:pic>
        <p:grpSp>
          <p:nvGrpSpPr>
            <p:cNvPr id="154" name="组合 153"/>
            <p:cNvGrpSpPr/>
            <p:nvPr/>
          </p:nvGrpSpPr>
          <p:grpSpPr>
            <a:xfrm>
              <a:off x="1576616" y="2536331"/>
              <a:ext cx="4196382" cy="409382"/>
              <a:chOff x="2687743" y="4915720"/>
              <a:chExt cx="6142675" cy="664733"/>
            </a:xfrm>
          </p:grpSpPr>
          <p:sp>
            <p:nvSpPr>
              <p:cNvPr id="243" name="左右箭头 242"/>
              <p:cNvSpPr/>
              <p:nvPr/>
            </p:nvSpPr>
            <p:spPr>
              <a:xfrm>
                <a:off x="2687743" y="4915720"/>
                <a:ext cx="6142675" cy="664733"/>
              </a:xfrm>
              <a:prstGeom prst="leftRightArrow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lIns="91424" tIns="45712" rIns="91424" bIns="45712" rtlCol="0" anchor="ctr"/>
              <a:lstStyle/>
              <a:p>
                <a:pPr algn="ctr" defTabSz="685649"/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4" name="文本框 382"/>
              <p:cNvSpPr txBox="1"/>
              <p:nvPr/>
            </p:nvSpPr>
            <p:spPr>
              <a:xfrm>
                <a:off x="3882602" y="5077353"/>
                <a:ext cx="1293520" cy="222293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500" b="1" dirty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Peer Persistence</a:t>
                </a:r>
                <a:endParaRPr lang="zh-CN" altLang="en-US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左右箭头 154"/>
            <p:cNvSpPr/>
            <p:nvPr/>
          </p:nvSpPr>
          <p:spPr>
            <a:xfrm>
              <a:off x="2417901" y="2971345"/>
              <a:ext cx="4044570" cy="410035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noFill/>
              <a:prstDash val="dash"/>
            </a:ln>
            <a:effectLst/>
          </p:spPr>
          <p:txBody>
            <a:bodyPr lIns="91424" tIns="45712" rIns="91424" bIns="45712" rtlCol="0" anchor="ctr"/>
            <a:lstStyle/>
            <a:p>
              <a:pPr algn="ctr" defTabSz="685649"/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文本框 386"/>
            <p:cNvSpPr txBox="1"/>
            <p:nvPr/>
          </p:nvSpPr>
          <p:spPr>
            <a:xfrm>
              <a:off x="3308859" y="3037634"/>
              <a:ext cx="919888" cy="13690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altLang="zh-CN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Peer Persistence</a:t>
              </a:r>
              <a:endParaRPr lang="zh-CN" altLang="en-US" sz="5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4319413" y="3016291"/>
              <a:ext cx="260359" cy="278081"/>
              <a:chOff x="2921680" y="4000115"/>
              <a:chExt cx="301986" cy="448610"/>
            </a:xfrm>
          </p:grpSpPr>
          <p:grpSp>
            <p:nvGrpSpPr>
              <p:cNvPr id="231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234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5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6" name="Freeform 84"/>
                <p:cNvSpPr>
                  <a:spLocks/>
                </p:cNvSpPr>
                <p:nvPr/>
              </p:nvSpPr>
              <p:spPr bwMode="auto">
                <a:xfrm>
                  <a:off x="4525" y="2051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7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9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1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2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32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3" name="TextBox 44"/>
              <p:cNvSpPr txBox="1"/>
              <p:nvPr/>
            </p:nvSpPr>
            <p:spPr>
              <a:xfrm>
                <a:off x="2929515" y="4037358"/>
                <a:ext cx="241638" cy="100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3563888" y="2598904"/>
              <a:ext cx="260359" cy="278081"/>
              <a:chOff x="2921680" y="4000115"/>
              <a:chExt cx="301986" cy="448610"/>
            </a:xfrm>
          </p:grpSpPr>
          <p:grpSp>
            <p:nvGrpSpPr>
              <p:cNvPr id="219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222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3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4" name="Freeform 84"/>
                <p:cNvSpPr>
                  <a:spLocks/>
                </p:cNvSpPr>
                <p:nvPr/>
              </p:nvSpPr>
              <p:spPr bwMode="auto">
                <a:xfrm>
                  <a:off x="4525" y="2051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5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6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7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8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9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0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20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1" name="TextBox 44"/>
              <p:cNvSpPr txBox="1"/>
              <p:nvPr/>
            </p:nvSpPr>
            <p:spPr>
              <a:xfrm>
                <a:off x="2929514" y="4002333"/>
                <a:ext cx="241638" cy="100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3358562" y="3383062"/>
              <a:ext cx="4120844" cy="419642"/>
              <a:chOff x="2660566" y="5098795"/>
              <a:chExt cx="6142675" cy="340350"/>
            </a:xfrm>
          </p:grpSpPr>
          <p:sp>
            <p:nvSpPr>
              <p:cNvPr id="217" name="左右箭头 216"/>
              <p:cNvSpPr/>
              <p:nvPr/>
            </p:nvSpPr>
            <p:spPr>
              <a:xfrm>
                <a:off x="2660566" y="5098795"/>
                <a:ext cx="6142675" cy="340350"/>
              </a:xfrm>
              <a:prstGeom prst="leftRightArrow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lIns="91424" tIns="45712" rIns="91424" bIns="45712" rtlCol="0" anchor="ctr"/>
              <a:lstStyle/>
              <a:p>
                <a:pPr algn="ctr" defTabSz="685649"/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8" name="文本框 509"/>
              <p:cNvSpPr txBox="1"/>
              <p:nvPr/>
            </p:nvSpPr>
            <p:spPr>
              <a:xfrm>
                <a:off x="4190636" y="5189746"/>
                <a:ext cx="1547408" cy="111034"/>
              </a:xfrm>
              <a:prstGeom prst="rect">
                <a:avLst/>
              </a:prstGeom>
              <a:noFill/>
            </p:spPr>
            <p:txBody>
              <a:bodyPr wrap="square" lIns="91424" tIns="45712" rIns="91424" bIns="45712" rtlCol="0">
                <a:spAutoFit/>
              </a:bodyPr>
              <a:lstStyle/>
              <a:p>
                <a:r>
                  <a:rPr lang="en-US" altLang="zh-CN" sz="500" b="1" dirty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Peer Persistence</a:t>
                </a:r>
                <a:endParaRPr lang="zh-CN" altLang="en-US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0" name="Text Box 7133"/>
            <p:cNvSpPr txBox="1">
              <a:spLocks noChangeArrowheads="1"/>
            </p:cNvSpPr>
            <p:nvPr/>
          </p:nvSpPr>
          <p:spPr bwMode="auto">
            <a:xfrm>
              <a:off x="1844674" y="1017972"/>
              <a:ext cx="532121" cy="105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defPPr>
                <a:defRPr lang="zh-CN"/>
              </a:defPPr>
              <a:lvl1pPr algn="ctr" defTabSz="534988" eaLnBrk="1" hangingPunct="1">
                <a:defRPr kumimoji="0" sz="900" b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defRPr>
              </a:lvl1pPr>
              <a:lvl2pPr marL="742950" indent="-285750" defTabSz="534988" eaLnBrk="0" hangingPunct="0">
                <a:defRPr kumimoji="1" sz="1900" b="1"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zh-CN" altLang="en-US" sz="500" dirty="0">
                  <a:ea typeface="微软雅黑" panose="020B0503020204020204" pitchFamily="34" charset="-122"/>
                </a:rPr>
                <a:t>虚拟化集群</a:t>
              </a:r>
              <a:endParaRPr lang="ko-KR" altLang="en-US" sz="500" dirty="0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1657483" y="1173940"/>
              <a:ext cx="939199" cy="311082"/>
              <a:chOff x="1469206" y="1498134"/>
              <a:chExt cx="1050787" cy="378840"/>
            </a:xfrm>
          </p:grpSpPr>
          <p:sp>
            <p:nvSpPr>
              <p:cNvPr id="211" name="矩形 210"/>
              <p:cNvSpPr/>
              <p:nvPr/>
            </p:nvSpPr>
            <p:spPr>
              <a:xfrm>
                <a:off x="1469206" y="1498134"/>
                <a:ext cx="1050787" cy="378840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2" name="组合 211"/>
              <p:cNvGrpSpPr/>
              <p:nvPr/>
            </p:nvGrpSpPr>
            <p:grpSpPr>
              <a:xfrm>
                <a:off x="1525368" y="1536343"/>
                <a:ext cx="933836" cy="316587"/>
                <a:chOff x="3811698" y="1363901"/>
                <a:chExt cx="899672" cy="316587"/>
              </a:xfrm>
              <a:solidFill>
                <a:schemeClr val="bg1">
                  <a:lumMod val="50000"/>
                </a:schemeClr>
              </a:solidFill>
            </p:grpSpPr>
            <p:pic>
              <p:nvPicPr>
                <p:cNvPr id="213" name="图片 212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2269" y="136390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14" name="图片 213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55554" y="136390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15" name="图片 214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1698" y="151505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16" name="图片 215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60568" y="1517154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</p:grpSp>
        <p:sp>
          <p:nvSpPr>
            <p:cNvPr id="162" name="Text Box 7133"/>
            <p:cNvSpPr txBox="1">
              <a:spLocks noChangeArrowheads="1"/>
            </p:cNvSpPr>
            <p:nvPr/>
          </p:nvSpPr>
          <p:spPr bwMode="auto">
            <a:xfrm>
              <a:off x="6090942" y="1078902"/>
              <a:ext cx="532121" cy="105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zh-CN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虚拟化集群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sp>
          <p:nvSpPr>
            <p:cNvPr id="163" name="Text Box 7133"/>
            <p:cNvSpPr txBox="1">
              <a:spLocks noChangeArrowheads="1"/>
            </p:cNvSpPr>
            <p:nvPr/>
          </p:nvSpPr>
          <p:spPr bwMode="auto">
            <a:xfrm>
              <a:off x="7143231" y="1066037"/>
              <a:ext cx="337155" cy="105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PACS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sp>
          <p:nvSpPr>
            <p:cNvPr id="164" name="Text Box 7133"/>
            <p:cNvSpPr txBox="1">
              <a:spLocks noChangeArrowheads="1"/>
            </p:cNvSpPr>
            <p:nvPr/>
          </p:nvSpPr>
          <p:spPr bwMode="auto">
            <a:xfrm>
              <a:off x="2893476" y="995128"/>
              <a:ext cx="337155" cy="105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PACS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2659570" y="1166804"/>
              <a:ext cx="991585" cy="377691"/>
              <a:chOff x="2610279" y="1514842"/>
              <a:chExt cx="1109397" cy="459957"/>
            </a:xfrm>
          </p:grpSpPr>
          <p:sp>
            <p:nvSpPr>
              <p:cNvPr id="206" name="矩形 205"/>
              <p:cNvSpPr/>
              <p:nvPr/>
            </p:nvSpPr>
            <p:spPr>
              <a:xfrm>
                <a:off x="2610279" y="1514842"/>
                <a:ext cx="1109397" cy="459957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07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53234" y="1545095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208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176191" y="1544207"/>
                <a:ext cx="521768" cy="204766"/>
              </a:xfrm>
              <a:prstGeom prst="rect">
                <a:avLst/>
              </a:prstGeom>
            </p:spPr>
          </p:pic>
          <p:pic>
            <p:nvPicPr>
              <p:cNvPr id="209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49243" y="1729193"/>
                <a:ext cx="521768" cy="204766"/>
              </a:xfrm>
              <a:prstGeom prst="rect">
                <a:avLst/>
              </a:prstGeom>
            </p:spPr>
          </p:pic>
          <p:pic>
            <p:nvPicPr>
              <p:cNvPr id="210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172200" y="1732666"/>
                <a:ext cx="521768" cy="204766"/>
              </a:xfrm>
              <a:prstGeom prst="rect">
                <a:avLst/>
              </a:prstGeom>
            </p:spPr>
          </p:pic>
        </p:grpSp>
        <p:grpSp>
          <p:nvGrpSpPr>
            <p:cNvPr id="166" name="组合 165"/>
            <p:cNvGrpSpPr/>
            <p:nvPr/>
          </p:nvGrpSpPr>
          <p:grpSpPr>
            <a:xfrm>
              <a:off x="1144643" y="1008550"/>
              <a:ext cx="408648" cy="639800"/>
              <a:chOff x="531813" y="1828151"/>
              <a:chExt cx="609600" cy="1038874"/>
            </a:xfrm>
          </p:grpSpPr>
          <p:grpSp>
            <p:nvGrpSpPr>
              <p:cNvPr id="202" name="Group 4"/>
              <p:cNvGrpSpPr>
                <a:grpSpLocks noChangeAspect="1"/>
              </p:cNvGrpSpPr>
              <p:nvPr/>
            </p:nvGrpSpPr>
            <p:grpSpPr bwMode="auto">
              <a:xfrm>
                <a:off x="531813" y="1978025"/>
                <a:ext cx="609600" cy="889000"/>
                <a:chOff x="335" y="1246"/>
                <a:chExt cx="384" cy="560"/>
              </a:xfrm>
            </p:grpSpPr>
            <p:sp>
              <p:nvSpPr>
                <p:cNvPr id="20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5" y="1246"/>
                  <a:ext cx="384" cy="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205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4" y="1255"/>
                  <a:ext cx="367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03" name="Text Box 7133"/>
              <p:cNvSpPr txBox="1">
                <a:spLocks noChangeArrowheads="1"/>
              </p:cNvSpPr>
              <p:nvPr/>
            </p:nvSpPr>
            <p:spPr bwMode="auto">
              <a:xfrm>
                <a:off x="603885" y="1828151"/>
                <a:ext cx="430671" cy="1720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squar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5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HIS</a:t>
                </a:r>
                <a:endParaRPr kumimoji="0" lang="ko-KR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5911083" y="1238065"/>
              <a:ext cx="939199" cy="311082"/>
              <a:chOff x="1469206" y="1498134"/>
              <a:chExt cx="1050787" cy="378840"/>
            </a:xfrm>
          </p:grpSpPr>
          <p:sp>
            <p:nvSpPr>
              <p:cNvPr id="196" name="矩形 195"/>
              <p:cNvSpPr/>
              <p:nvPr/>
            </p:nvSpPr>
            <p:spPr>
              <a:xfrm>
                <a:off x="1469206" y="1498134"/>
                <a:ext cx="1050787" cy="378840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7" name="组合 196"/>
              <p:cNvGrpSpPr/>
              <p:nvPr/>
            </p:nvGrpSpPr>
            <p:grpSpPr>
              <a:xfrm>
                <a:off x="1525367" y="1534600"/>
                <a:ext cx="934717" cy="318330"/>
                <a:chOff x="3811698" y="1362158"/>
                <a:chExt cx="900521" cy="318330"/>
              </a:xfrm>
              <a:solidFill>
                <a:schemeClr val="bg1">
                  <a:lumMod val="50000"/>
                </a:schemeClr>
              </a:solidFill>
            </p:grpSpPr>
            <p:pic>
              <p:nvPicPr>
                <p:cNvPr id="198" name="图片 197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2269" y="136390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199" name="图片 198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61417" y="1362158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00" name="图片 199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1698" y="151505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01" name="图片 200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60568" y="1517154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</p:grpSp>
        <p:grpSp>
          <p:nvGrpSpPr>
            <p:cNvPr id="168" name="组合 167"/>
            <p:cNvGrpSpPr/>
            <p:nvPr/>
          </p:nvGrpSpPr>
          <p:grpSpPr>
            <a:xfrm>
              <a:off x="6899250" y="1234044"/>
              <a:ext cx="991585" cy="377691"/>
              <a:chOff x="7333757" y="1571329"/>
              <a:chExt cx="1109397" cy="459957"/>
            </a:xfrm>
          </p:grpSpPr>
          <p:sp>
            <p:nvSpPr>
              <p:cNvPr id="191" name="矩形 190"/>
              <p:cNvSpPr/>
              <p:nvPr/>
            </p:nvSpPr>
            <p:spPr>
              <a:xfrm>
                <a:off x="7333757" y="1571329"/>
                <a:ext cx="1109397" cy="459957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92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712" y="1601582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193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441" y="1602826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194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379" y="1785645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195" name="Picture 5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774" y="1787020"/>
                <a:ext cx="521768" cy="204765"/>
              </a:xfrm>
              <a:prstGeom prst="rect">
                <a:avLst/>
              </a:prstGeom>
            </p:spPr>
          </p:pic>
        </p:grpSp>
        <p:sp>
          <p:nvSpPr>
            <p:cNvPr id="169" name="上下箭头 168"/>
            <p:cNvSpPr/>
            <p:nvPr/>
          </p:nvSpPr>
          <p:spPr>
            <a:xfrm>
              <a:off x="1562180" y="159197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0" name="上下箭头 169"/>
            <p:cNvSpPr/>
            <p:nvPr/>
          </p:nvSpPr>
          <p:spPr>
            <a:xfrm>
              <a:off x="5886858" y="159197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1" name="上下箭头 170"/>
            <p:cNvSpPr/>
            <p:nvPr/>
          </p:nvSpPr>
          <p:spPr>
            <a:xfrm>
              <a:off x="7176340" y="1584393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" name="上下箭头 171"/>
            <p:cNvSpPr/>
            <p:nvPr/>
          </p:nvSpPr>
          <p:spPr>
            <a:xfrm>
              <a:off x="3021648" y="1593857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3" name="上下箭头 172"/>
            <p:cNvSpPr/>
            <p:nvPr/>
          </p:nvSpPr>
          <p:spPr>
            <a:xfrm>
              <a:off x="1547664" y="2190302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" name="上下箭头 173"/>
            <p:cNvSpPr/>
            <p:nvPr/>
          </p:nvSpPr>
          <p:spPr>
            <a:xfrm>
              <a:off x="5885138" y="217020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5" name="上下箭头 174"/>
            <p:cNvSpPr/>
            <p:nvPr/>
          </p:nvSpPr>
          <p:spPr>
            <a:xfrm>
              <a:off x="7175973" y="2153263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6" name="上下箭头 175"/>
            <p:cNvSpPr/>
            <p:nvPr/>
          </p:nvSpPr>
          <p:spPr>
            <a:xfrm>
              <a:off x="3007132" y="2192188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7" name="组合 176"/>
            <p:cNvGrpSpPr/>
            <p:nvPr/>
          </p:nvGrpSpPr>
          <p:grpSpPr>
            <a:xfrm>
              <a:off x="5182367" y="3443286"/>
              <a:ext cx="260359" cy="278081"/>
              <a:chOff x="2921680" y="4000115"/>
              <a:chExt cx="301986" cy="448610"/>
            </a:xfrm>
          </p:grpSpPr>
          <p:grpSp>
            <p:nvGrpSpPr>
              <p:cNvPr id="179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182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3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4" name="Freeform 84"/>
                <p:cNvSpPr>
                  <a:spLocks/>
                </p:cNvSpPr>
                <p:nvPr/>
              </p:nvSpPr>
              <p:spPr bwMode="auto">
                <a:xfrm>
                  <a:off x="4504" y="1922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5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6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7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8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9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0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180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1" name="TextBox 44"/>
              <p:cNvSpPr txBox="1"/>
              <p:nvPr/>
            </p:nvSpPr>
            <p:spPr>
              <a:xfrm>
                <a:off x="2924166" y="4054571"/>
                <a:ext cx="241638" cy="1003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8" name="AutoShape 21"/>
            <p:cNvCxnSpPr>
              <a:cxnSpLocks noChangeShapeType="1"/>
            </p:cNvCxnSpPr>
            <p:nvPr/>
          </p:nvCxnSpPr>
          <p:spPr bwMode="auto">
            <a:xfrm flipV="1">
              <a:off x="6367046" y="890530"/>
              <a:ext cx="0" cy="193253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249" name="组合 248"/>
          <p:cNvGrpSpPr/>
          <p:nvPr/>
        </p:nvGrpSpPr>
        <p:grpSpPr>
          <a:xfrm>
            <a:off x="3179596" y="863113"/>
            <a:ext cx="5792954" cy="3923232"/>
            <a:chOff x="1115616" y="587744"/>
            <a:chExt cx="6879739" cy="3312368"/>
          </a:xfrm>
        </p:grpSpPr>
        <p:cxnSp>
          <p:nvCxnSpPr>
            <p:cNvPr id="250" name="直接连接符 249"/>
            <p:cNvCxnSpPr/>
            <p:nvPr/>
          </p:nvCxnSpPr>
          <p:spPr>
            <a:xfrm>
              <a:off x="4407018" y="587744"/>
              <a:ext cx="0" cy="3312368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矩形 250"/>
            <p:cNvSpPr/>
            <p:nvPr/>
          </p:nvSpPr>
          <p:spPr>
            <a:xfrm>
              <a:off x="5218037" y="2355726"/>
              <a:ext cx="2730512" cy="1423725"/>
            </a:xfrm>
            <a:prstGeom prst="rect">
              <a:avLst/>
            </a:prstGeom>
            <a:solidFill>
              <a:srgbClr val="FFC000">
                <a:alpha val="60000"/>
              </a:srgbClr>
            </a:solidFill>
            <a:ln w="12700" cap="flat" cmpd="sng" algn="ctr">
              <a:solidFill>
                <a:schemeClr val="tx1"/>
              </a:solidFill>
              <a:prstDash val="dash"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240708" y="1779662"/>
              <a:ext cx="6699518" cy="335414"/>
            </a:xfrm>
            <a:prstGeom prst="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FC SAN</a:t>
              </a:r>
              <a:endParaRPr lang="zh-CN" altLang="en-US" sz="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3" name="Picture 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7024742" y="2696653"/>
              <a:ext cx="361272" cy="834009"/>
            </a:xfrm>
            <a:prstGeom prst="rect">
              <a:avLst/>
            </a:prstGeom>
          </p:spPr>
        </p:pic>
        <p:grpSp>
          <p:nvGrpSpPr>
            <p:cNvPr id="254" name="组合 253"/>
            <p:cNvGrpSpPr/>
            <p:nvPr/>
          </p:nvGrpSpPr>
          <p:grpSpPr>
            <a:xfrm>
              <a:off x="1445068" y="1088198"/>
              <a:ext cx="370182" cy="622802"/>
              <a:chOff x="531813" y="1828151"/>
              <a:chExt cx="609600" cy="1038874"/>
            </a:xfrm>
          </p:grpSpPr>
          <p:grpSp>
            <p:nvGrpSpPr>
              <p:cNvPr id="387" name="Group 4"/>
              <p:cNvGrpSpPr>
                <a:grpSpLocks noChangeAspect="1"/>
              </p:cNvGrpSpPr>
              <p:nvPr/>
            </p:nvGrpSpPr>
            <p:grpSpPr bwMode="auto">
              <a:xfrm>
                <a:off x="531813" y="1978025"/>
                <a:ext cx="609600" cy="889000"/>
                <a:chOff x="335" y="1246"/>
                <a:chExt cx="384" cy="560"/>
              </a:xfrm>
            </p:grpSpPr>
            <p:sp>
              <p:nvSpPr>
                <p:cNvPr id="389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5" y="1246"/>
                  <a:ext cx="384" cy="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390" name="Picture 5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4" y="1255"/>
                  <a:ext cx="367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88" name="Text Box 7133"/>
              <p:cNvSpPr txBox="1">
                <a:spLocks noChangeArrowheads="1"/>
              </p:cNvSpPr>
              <p:nvPr/>
            </p:nvSpPr>
            <p:spPr bwMode="auto">
              <a:xfrm>
                <a:off x="603884" y="1828151"/>
                <a:ext cx="430671" cy="1845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squar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5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HIS</a:t>
                </a:r>
                <a:endParaRPr kumimoji="0" lang="ko-KR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</p:grpSp>
        <p:pic>
          <p:nvPicPr>
            <p:cNvPr id="255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44055" y="3247111"/>
              <a:ext cx="193623" cy="551695"/>
            </a:xfrm>
            <a:prstGeom prst="rect">
              <a:avLst/>
            </a:prstGeom>
          </p:spPr>
        </p:pic>
        <p:sp>
          <p:nvSpPr>
            <p:cNvPr id="256" name="AutoShape 14"/>
            <p:cNvSpPr>
              <a:spLocks noChangeArrowheads="1"/>
            </p:cNvSpPr>
            <p:nvPr/>
          </p:nvSpPr>
          <p:spPr bwMode="auto">
            <a:xfrm>
              <a:off x="1619283" y="587744"/>
              <a:ext cx="1493582" cy="215719"/>
            </a:xfrm>
            <a:prstGeom prst="homePlate">
              <a:avLst>
                <a:gd name="adj" fmla="val 12047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FADC9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9pPr>
            </a:lstStyle>
            <a:p>
              <a:pPr algn="ctr" eaLnBrk="1" hangingPunct="1"/>
              <a:r>
                <a:rPr lang="zh-CN" altLang="en-US" sz="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北楼数据中心</a:t>
              </a:r>
              <a:endParaRPr lang="en-US" altLang="ko-KR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7" name="AutoShape 14"/>
            <p:cNvSpPr>
              <a:spLocks noChangeArrowheads="1"/>
            </p:cNvSpPr>
            <p:nvPr/>
          </p:nvSpPr>
          <p:spPr bwMode="auto">
            <a:xfrm flipH="1">
              <a:off x="5593644" y="588340"/>
              <a:ext cx="1493582" cy="215719"/>
            </a:xfrm>
            <a:prstGeom prst="homePlate">
              <a:avLst>
                <a:gd name="adj" fmla="val 120472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FADC9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4" tIns="45712" rIns="91424" bIns="45712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HYGothic-Extra" pitchFamily="18" charset="-127"/>
                  <a:ea typeface="HYGothic-Extra" pitchFamily="18" charset="-127"/>
                </a:defRPr>
              </a:lvl9pPr>
            </a:lstStyle>
            <a:p>
              <a:pPr algn="ctr" eaLnBrk="1" hangingPunct="1"/>
              <a:r>
                <a:rPr lang="zh-CN" altLang="en-US" sz="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南楼数据中心</a:t>
              </a:r>
              <a:endParaRPr lang="en-US" altLang="ko-KR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8" name="TextBox 173"/>
            <p:cNvSpPr txBox="1"/>
            <p:nvPr/>
          </p:nvSpPr>
          <p:spPr>
            <a:xfrm>
              <a:off x="1988687" y="3206707"/>
              <a:ext cx="451247" cy="20787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虚拟化存储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9" name="TextBox 172"/>
            <p:cNvSpPr txBox="1"/>
            <p:nvPr/>
          </p:nvSpPr>
          <p:spPr>
            <a:xfrm>
              <a:off x="2828784" y="3566807"/>
              <a:ext cx="434427" cy="20787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PACS </a:t>
              </a:r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0" name="TextBox 173"/>
            <p:cNvSpPr txBox="1"/>
            <p:nvPr/>
          </p:nvSpPr>
          <p:spPr>
            <a:xfrm>
              <a:off x="6980419" y="3560505"/>
              <a:ext cx="540738" cy="1429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CP5550</a:t>
              </a:r>
            </a:p>
          </p:txBody>
        </p:sp>
        <p:sp>
          <p:nvSpPr>
            <p:cNvPr id="261" name="TextBox 172"/>
            <p:cNvSpPr txBox="1"/>
            <p:nvPr/>
          </p:nvSpPr>
          <p:spPr>
            <a:xfrm>
              <a:off x="1211597" y="2741461"/>
              <a:ext cx="386932" cy="20787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HIS </a:t>
              </a:r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endParaRPr lang="en-US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2" name="AutoShape 21"/>
            <p:cNvCxnSpPr>
              <a:cxnSpLocks noChangeShapeType="1"/>
            </p:cNvCxnSpPr>
            <p:nvPr/>
          </p:nvCxnSpPr>
          <p:spPr bwMode="auto">
            <a:xfrm flipV="1">
              <a:off x="1115616" y="885984"/>
              <a:ext cx="2645152" cy="4059"/>
            </a:xfrm>
            <a:prstGeom prst="straightConnector1">
              <a:avLst/>
            </a:prstGeom>
            <a:noFill/>
            <a:ln w="38100" cmpd="sng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63" name="Text Box 7133"/>
            <p:cNvSpPr txBox="1">
              <a:spLocks noChangeArrowheads="1"/>
            </p:cNvSpPr>
            <p:nvPr/>
          </p:nvSpPr>
          <p:spPr bwMode="auto">
            <a:xfrm>
              <a:off x="7529927" y="1094528"/>
              <a:ext cx="380446" cy="1755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squar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CB</a:t>
              </a:r>
              <a:r>
                <a:rPr kumimoji="0" lang="zh-CN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备份服务器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cxnSp>
          <p:nvCxnSpPr>
            <p:cNvPr id="264" name="AutoShape 21"/>
            <p:cNvCxnSpPr>
              <a:cxnSpLocks noChangeShapeType="1"/>
              <a:stCxn id="388" idx="0"/>
            </p:cNvCxnSpPr>
            <p:nvPr/>
          </p:nvCxnSpPr>
          <p:spPr bwMode="auto">
            <a:xfrm flipH="1" flipV="1">
              <a:off x="1619283" y="885984"/>
              <a:ext cx="315" cy="202214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65" name="AutoShape 21"/>
            <p:cNvCxnSpPr>
              <a:cxnSpLocks noChangeShapeType="1"/>
            </p:cNvCxnSpPr>
            <p:nvPr/>
          </p:nvCxnSpPr>
          <p:spPr bwMode="auto">
            <a:xfrm flipH="1" flipV="1">
              <a:off x="5391825" y="894581"/>
              <a:ext cx="4483" cy="209397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66" name="图片 265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715930" y="683484"/>
              <a:ext cx="352411" cy="435999"/>
            </a:xfrm>
            <a:prstGeom prst="rect">
              <a:avLst/>
            </a:prstGeom>
          </p:spPr>
        </p:pic>
        <p:pic>
          <p:nvPicPr>
            <p:cNvPr id="267" name="图片 266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745696" y="687368"/>
              <a:ext cx="352411" cy="435999"/>
            </a:xfrm>
            <a:prstGeom prst="rect">
              <a:avLst/>
            </a:prstGeom>
          </p:spPr>
        </p:pic>
        <p:cxnSp>
          <p:nvCxnSpPr>
            <p:cNvPr id="269" name="AutoShape 21"/>
            <p:cNvCxnSpPr>
              <a:cxnSpLocks noChangeShapeType="1"/>
              <a:stCxn id="267" idx="1"/>
              <a:endCxn id="266" idx="3"/>
            </p:cNvCxnSpPr>
            <p:nvPr/>
          </p:nvCxnSpPr>
          <p:spPr bwMode="auto">
            <a:xfrm flipH="1" flipV="1">
              <a:off x="4068341" y="901484"/>
              <a:ext cx="677355" cy="3883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7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77783" y="2361353"/>
              <a:ext cx="210404" cy="613142"/>
            </a:xfrm>
            <a:prstGeom prst="rect">
              <a:avLst/>
            </a:prstGeom>
          </p:spPr>
        </p:pic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7308" y="1876671"/>
              <a:ext cx="462829" cy="68539"/>
            </a:xfrm>
            <a:prstGeom prst="rect">
              <a:avLst/>
            </a:prstGeom>
          </p:spPr>
        </p:pic>
        <p:pic>
          <p:nvPicPr>
            <p:cNvPr id="272" name="图片 27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8722" y="1957923"/>
              <a:ext cx="462829" cy="68539"/>
            </a:xfrm>
            <a:prstGeom prst="rect">
              <a:avLst/>
            </a:prstGeom>
          </p:spPr>
        </p:pic>
        <p:pic>
          <p:nvPicPr>
            <p:cNvPr id="273" name="图片 2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26559" y="1863367"/>
              <a:ext cx="462829" cy="68539"/>
            </a:xfrm>
            <a:prstGeom prst="rect">
              <a:avLst/>
            </a:prstGeom>
          </p:spPr>
        </p:pic>
        <p:pic>
          <p:nvPicPr>
            <p:cNvPr id="274" name="图片 2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28238" y="1972087"/>
              <a:ext cx="462829" cy="68539"/>
            </a:xfrm>
            <a:prstGeom prst="rect">
              <a:avLst/>
            </a:prstGeom>
          </p:spPr>
        </p:pic>
        <p:pic>
          <p:nvPicPr>
            <p:cNvPr id="275" name="图片 27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8839" y="1868014"/>
              <a:ext cx="462829" cy="68539"/>
            </a:xfrm>
            <a:prstGeom prst="rect">
              <a:avLst/>
            </a:prstGeom>
          </p:spPr>
        </p:pic>
        <p:pic>
          <p:nvPicPr>
            <p:cNvPr id="276" name="图片 27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11048" y="1955925"/>
              <a:ext cx="462829" cy="68539"/>
            </a:xfrm>
            <a:prstGeom prst="rect">
              <a:avLst/>
            </a:prstGeom>
          </p:spPr>
        </p:pic>
        <p:pic>
          <p:nvPicPr>
            <p:cNvPr id="277" name="图片 276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517181" y="1834443"/>
              <a:ext cx="700059" cy="84762"/>
            </a:xfrm>
            <a:prstGeom prst="rect">
              <a:avLst/>
            </a:prstGeom>
          </p:spPr>
        </p:pic>
        <p:cxnSp>
          <p:nvCxnSpPr>
            <p:cNvPr id="278" name="AutoShape 21"/>
            <p:cNvCxnSpPr>
              <a:cxnSpLocks noChangeShapeType="1"/>
              <a:stCxn id="267" idx="3"/>
            </p:cNvCxnSpPr>
            <p:nvPr/>
          </p:nvCxnSpPr>
          <p:spPr bwMode="auto">
            <a:xfrm>
              <a:off x="5098106" y="905367"/>
              <a:ext cx="2897249" cy="0"/>
            </a:xfrm>
            <a:prstGeom prst="straightConnector1">
              <a:avLst/>
            </a:prstGeom>
            <a:noFill/>
            <a:ln w="38100" cmpd="sng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279" name="组合 278"/>
            <p:cNvGrpSpPr/>
            <p:nvPr/>
          </p:nvGrpSpPr>
          <p:grpSpPr>
            <a:xfrm>
              <a:off x="5209362" y="1088198"/>
              <a:ext cx="370182" cy="622802"/>
              <a:chOff x="531813" y="1828151"/>
              <a:chExt cx="609600" cy="1038874"/>
            </a:xfrm>
          </p:grpSpPr>
          <p:grpSp>
            <p:nvGrpSpPr>
              <p:cNvPr id="383" name="Group 4"/>
              <p:cNvGrpSpPr>
                <a:grpSpLocks noChangeAspect="1"/>
              </p:cNvGrpSpPr>
              <p:nvPr/>
            </p:nvGrpSpPr>
            <p:grpSpPr bwMode="auto">
              <a:xfrm>
                <a:off x="531813" y="1978025"/>
                <a:ext cx="609600" cy="889000"/>
                <a:chOff x="335" y="1246"/>
                <a:chExt cx="384" cy="560"/>
              </a:xfrm>
            </p:grpSpPr>
            <p:sp>
              <p:nvSpPr>
                <p:cNvPr id="385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5" y="1246"/>
                  <a:ext cx="384" cy="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386" name="Picture 5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4" y="1255"/>
                  <a:ext cx="367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84" name="Text Box 7133"/>
              <p:cNvSpPr txBox="1">
                <a:spLocks noChangeArrowheads="1"/>
              </p:cNvSpPr>
              <p:nvPr/>
            </p:nvSpPr>
            <p:spPr bwMode="auto">
              <a:xfrm>
                <a:off x="603884" y="1828151"/>
                <a:ext cx="430671" cy="1845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squar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5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HIS</a:t>
                </a:r>
                <a:endParaRPr kumimoji="0" lang="ko-KR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</p:grpSp>
        <p:pic>
          <p:nvPicPr>
            <p:cNvPr id="280" name="图片 27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831847" y="1938352"/>
              <a:ext cx="700059" cy="84762"/>
            </a:xfrm>
            <a:prstGeom prst="rect">
              <a:avLst/>
            </a:prstGeom>
          </p:spPr>
        </p:pic>
        <p:cxnSp>
          <p:nvCxnSpPr>
            <p:cNvPr id="281" name="AutoShape 21"/>
            <p:cNvCxnSpPr>
              <a:cxnSpLocks noChangeShapeType="1"/>
              <a:stCxn id="300" idx="0"/>
            </p:cNvCxnSpPr>
            <p:nvPr/>
          </p:nvCxnSpPr>
          <p:spPr bwMode="auto">
            <a:xfrm flipH="1" flipV="1">
              <a:off x="6911507" y="903426"/>
              <a:ext cx="2" cy="152810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82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74337" y="2767297"/>
              <a:ext cx="210404" cy="605239"/>
            </a:xfrm>
            <a:prstGeom prst="rect">
              <a:avLst/>
            </a:prstGeom>
          </p:spPr>
        </p:pic>
        <p:pic>
          <p:nvPicPr>
            <p:cNvPr id="28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364639" y="2378301"/>
              <a:ext cx="210404" cy="594938"/>
            </a:xfrm>
            <a:prstGeom prst="rect">
              <a:avLst/>
            </a:prstGeom>
          </p:spPr>
        </p:pic>
        <p:sp>
          <p:nvSpPr>
            <p:cNvPr id="284" name="左右箭头 283"/>
            <p:cNvSpPr/>
            <p:nvPr/>
          </p:nvSpPr>
          <p:spPr>
            <a:xfrm>
              <a:off x="1766698" y="2457057"/>
              <a:ext cx="3599765" cy="393793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noFill/>
              <a:prstDash val="dash"/>
            </a:ln>
            <a:effectLst/>
          </p:spPr>
          <p:txBody>
            <a:bodyPr lIns="91424" tIns="45712" rIns="91424" bIns="45712" rtlCol="0" anchor="ctr"/>
            <a:lstStyle/>
            <a:p>
              <a:pPr algn="ctr" defTabSz="685649"/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文本框 382"/>
            <p:cNvSpPr txBox="1"/>
            <p:nvPr/>
          </p:nvSpPr>
          <p:spPr>
            <a:xfrm>
              <a:off x="2521061" y="2553568"/>
              <a:ext cx="899615" cy="1429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altLang="zh-CN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Peer Persistence</a:t>
              </a:r>
              <a:endParaRPr lang="zh-CN" altLang="en-US" sz="5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" name="左右箭头 285"/>
            <p:cNvSpPr/>
            <p:nvPr/>
          </p:nvSpPr>
          <p:spPr>
            <a:xfrm>
              <a:off x="2611624" y="2923234"/>
              <a:ext cx="3263970" cy="380877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noFill/>
              <a:prstDash val="dash"/>
            </a:ln>
            <a:effectLst/>
          </p:spPr>
          <p:txBody>
            <a:bodyPr lIns="91424" tIns="45712" rIns="91424" bIns="45712" rtlCol="0" anchor="ctr"/>
            <a:lstStyle/>
            <a:p>
              <a:pPr algn="ctr" defTabSz="685649"/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文本框 386"/>
            <p:cNvSpPr txBox="1"/>
            <p:nvPr/>
          </p:nvSpPr>
          <p:spPr>
            <a:xfrm>
              <a:off x="3285220" y="3008908"/>
              <a:ext cx="883349" cy="1429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altLang="zh-CN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Peer Persistence</a:t>
              </a:r>
              <a:endParaRPr lang="zh-CN" altLang="en-US" sz="5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8" name="组合 287"/>
            <p:cNvGrpSpPr/>
            <p:nvPr/>
          </p:nvGrpSpPr>
          <p:grpSpPr>
            <a:xfrm>
              <a:off x="4232210" y="2956531"/>
              <a:ext cx="235852" cy="270694"/>
              <a:chOff x="2921680" y="4000115"/>
              <a:chExt cx="301986" cy="448610"/>
            </a:xfrm>
          </p:grpSpPr>
          <p:grpSp>
            <p:nvGrpSpPr>
              <p:cNvPr id="371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374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5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6" name="Freeform 84"/>
                <p:cNvSpPr>
                  <a:spLocks/>
                </p:cNvSpPr>
                <p:nvPr/>
              </p:nvSpPr>
              <p:spPr bwMode="auto">
                <a:xfrm>
                  <a:off x="4525" y="2051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7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8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9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0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1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2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372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3" name="TextBox 44"/>
              <p:cNvSpPr txBox="1"/>
              <p:nvPr/>
            </p:nvSpPr>
            <p:spPr>
              <a:xfrm>
                <a:off x="2929757" y="4000746"/>
                <a:ext cx="241639" cy="1076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3537429" y="2527375"/>
              <a:ext cx="235852" cy="270694"/>
              <a:chOff x="2921680" y="4000115"/>
              <a:chExt cx="301986" cy="448610"/>
            </a:xfrm>
          </p:grpSpPr>
          <p:grpSp>
            <p:nvGrpSpPr>
              <p:cNvPr id="359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362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3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4" name="Freeform 84"/>
                <p:cNvSpPr>
                  <a:spLocks/>
                </p:cNvSpPr>
                <p:nvPr/>
              </p:nvSpPr>
              <p:spPr bwMode="auto">
                <a:xfrm>
                  <a:off x="4525" y="2051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5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6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7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8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9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0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360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1" name="TextBox 44"/>
              <p:cNvSpPr txBox="1"/>
              <p:nvPr/>
            </p:nvSpPr>
            <p:spPr>
              <a:xfrm>
                <a:off x="2929757" y="4000746"/>
                <a:ext cx="241639" cy="1076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0" name="左右箭头 289"/>
            <p:cNvSpPr/>
            <p:nvPr/>
          </p:nvSpPr>
          <p:spPr>
            <a:xfrm>
              <a:off x="3337729" y="3298521"/>
              <a:ext cx="3143788" cy="369936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noFill/>
              <a:prstDash val="dash"/>
            </a:ln>
            <a:effectLst/>
          </p:spPr>
          <p:txBody>
            <a:bodyPr lIns="91424" tIns="45712" rIns="91424" bIns="45712" rtlCol="0" anchor="ctr"/>
            <a:lstStyle/>
            <a:p>
              <a:pPr algn="ctr" defTabSz="685649"/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1" name="文本框 509"/>
            <p:cNvSpPr txBox="1"/>
            <p:nvPr/>
          </p:nvSpPr>
          <p:spPr>
            <a:xfrm>
              <a:off x="3869062" y="3407188"/>
              <a:ext cx="881466" cy="1429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en-US" altLang="zh-CN" sz="500" b="1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Peer Persistence</a:t>
              </a:r>
              <a:endParaRPr lang="zh-CN" altLang="en-US" sz="5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2" name="AutoShape 21"/>
            <p:cNvCxnSpPr>
              <a:cxnSpLocks noChangeShapeType="1"/>
              <a:stCxn id="358" idx="0"/>
            </p:cNvCxnSpPr>
            <p:nvPr/>
          </p:nvCxnSpPr>
          <p:spPr bwMode="auto">
            <a:xfrm flipV="1">
              <a:off x="6510958" y="913142"/>
              <a:ext cx="2588" cy="1491012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293" name="组合 292"/>
            <p:cNvGrpSpPr/>
            <p:nvPr/>
          </p:nvGrpSpPr>
          <p:grpSpPr>
            <a:xfrm>
              <a:off x="6247238" y="2404154"/>
              <a:ext cx="491576" cy="538447"/>
              <a:chOff x="7053541" y="3134141"/>
              <a:chExt cx="607130" cy="445755"/>
            </a:xfrm>
          </p:grpSpPr>
          <p:pic>
            <p:nvPicPr>
              <p:cNvPr id="357" name="图片 356"/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053541" y="3149431"/>
                <a:ext cx="607130" cy="430465"/>
              </a:xfrm>
              <a:prstGeom prst="rect">
                <a:avLst/>
              </a:prstGeom>
            </p:spPr>
          </p:pic>
          <p:sp>
            <p:nvSpPr>
              <p:cNvPr id="358" name="文本框 153"/>
              <p:cNvSpPr txBox="1"/>
              <p:nvPr/>
            </p:nvSpPr>
            <p:spPr>
              <a:xfrm>
                <a:off x="7110666" y="3134141"/>
                <a:ext cx="537176" cy="1221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RMC</a:t>
                </a:r>
                <a:endPara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4" name="右箭头 293"/>
            <p:cNvSpPr/>
            <p:nvPr/>
          </p:nvSpPr>
          <p:spPr>
            <a:xfrm>
              <a:off x="5561763" y="2549993"/>
              <a:ext cx="763266" cy="166064"/>
            </a:xfrm>
            <a:prstGeom prst="rightArrow">
              <a:avLst/>
            </a:prstGeom>
            <a:solidFill>
              <a:srgbClr val="0070C0"/>
            </a:solidFill>
            <a:ln w="12700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5" name="右箭头 294"/>
            <p:cNvSpPr/>
            <p:nvPr/>
          </p:nvSpPr>
          <p:spPr>
            <a:xfrm>
              <a:off x="5970653" y="2752598"/>
              <a:ext cx="342852" cy="190002"/>
            </a:xfrm>
            <a:prstGeom prst="rightArrow">
              <a:avLst/>
            </a:prstGeom>
            <a:solidFill>
              <a:srgbClr val="0070C0"/>
            </a:solidFill>
            <a:ln w="12700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6" name="上箭头 295"/>
            <p:cNvSpPr/>
            <p:nvPr/>
          </p:nvSpPr>
          <p:spPr>
            <a:xfrm>
              <a:off x="6478691" y="2899665"/>
              <a:ext cx="159901" cy="303035"/>
            </a:xfrm>
            <a:prstGeom prst="upArrow">
              <a:avLst/>
            </a:prstGeom>
            <a:solidFill>
              <a:srgbClr val="0070C0"/>
            </a:solidFill>
            <a:ln w="12700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" name="圆角右箭头 296"/>
            <p:cNvSpPr/>
            <p:nvPr/>
          </p:nvSpPr>
          <p:spPr>
            <a:xfrm rot="5400000">
              <a:off x="6838777" y="2416885"/>
              <a:ext cx="313458" cy="640898"/>
            </a:xfrm>
            <a:prstGeom prst="bentArrow">
              <a:avLst/>
            </a:prstGeom>
            <a:solidFill>
              <a:srgbClr val="0070C0"/>
            </a:solidFill>
            <a:ln w="12700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500" b="1" ker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8" name="AutoShape 21"/>
            <p:cNvCxnSpPr>
              <a:cxnSpLocks noChangeShapeType="1"/>
            </p:cNvCxnSpPr>
            <p:nvPr/>
          </p:nvCxnSpPr>
          <p:spPr bwMode="auto">
            <a:xfrm flipH="1" flipV="1">
              <a:off x="6016146" y="894581"/>
              <a:ext cx="2588" cy="207988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99" name="Text Box 7133"/>
            <p:cNvSpPr txBox="1">
              <a:spLocks noChangeArrowheads="1"/>
            </p:cNvSpPr>
            <p:nvPr/>
          </p:nvSpPr>
          <p:spPr bwMode="auto">
            <a:xfrm>
              <a:off x="5754283" y="1072126"/>
              <a:ext cx="509196" cy="11062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zh-CN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虚拟化集群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sp>
          <p:nvSpPr>
            <p:cNvPr id="300" name="Text Box 7133"/>
            <p:cNvSpPr txBox="1">
              <a:spLocks noChangeArrowheads="1"/>
            </p:cNvSpPr>
            <p:nvPr/>
          </p:nvSpPr>
          <p:spPr bwMode="auto">
            <a:xfrm>
              <a:off x="6750193" y="1056236"/>
              <a:ext cx="322631" cy="11062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PACS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grpSp>
          <p:nvGrpSpPr>
            <p:cNvPr id="301" name="组合 300"/>
            <p:cNvGrpSpPr/>
            <p:nvPr/>
          </p:nvGrpSpPr>
          <p:grpSpPr>
            <a:xfrm>
              <a:off x="5604938" y="1227061"/>
              <a:ext cx="850793" cy="302818"/>
              <a:chOff x="1469206" y="1498134"/>
              <a:chExt cx="1050787" cy="378840"/>
            </a:xfrm>
          </p:grpSpPr>
          <p:sp>
            <p:nvSpPr>
              <p:cNvPr id="351" name="矩形 350"/>
              <p:cNvSpPr/>
              <p:nvPr/>
            </p:nvSpPr>
            <p:spPr>
              <a:xfrm>
                <a:off x="1469206" y="1498134"/>
                <a:ext cx="1050787" cy="378840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2" name="组合 351"/>
              <p:cNvGrpSpPr/>
              <p:nvPr/>
            </p:nvGrpSpPr>
            <p:grpSpPr>
              <a:xfrm>
                <a:off x="1525368" y="1536343"/>
                <a:ext cx="933836" cy="316587"/>
                <a:chOff x="3811698" y="1363901"/>
                <a:chExt cx="899672" cy="316587"/>
              </a:xfrm>
              <a:solidFill>
                <a:schemeClr val="bg1">
                  <a:lumMod val="50000"/>
                </a:schemeClr>
              </a:solidFill>
            </p:grpSpPr>
            <p:pic>
              <p:nvPicPr>
                <p:cNvPr id="353" name="图片 352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2269" y="136390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354" name="图片 353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55554" y="136390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355" name="图片 354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3811698" y="1515051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356" name="图片 355" descr="C:\Users\zhxiaomi\Documents\DB\H3C R6600 G2.jpg"/>
                <p:cNvPicPr>
                  <a:picLocks noChangeAspect="1"/>
                </p:cNvPicPr>
                <p:nvPr/>
              </p:nvPicPr>
              <p:blipFill rotWithShape="1">
                <a:blip r:embed="rId2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989" t="17867" r="1483" b="12099"/>
                <a:stretch/>
              </p:blipFill>
              <p:spPr bwMode="auto">
                <a:xfrm>
                  <a:off x="4260568" y="1517154"/>
                  <a:ext cx="450802" cy="163334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</p:grpSp>
        <p:grpSp>
          <p:nvGrpSpPr>
            <p:cNvPr id="302" name="组合 301"/>
            <p:cNvGrpSpPr/>
            <p:nvPr/>
          </p:nvGrpSpPr>
          <p:grpSpPr>
            <a:xfrm>
              <a:off x="6537784" y="1219780"/>
              <a:ext cx="898248" cy="367657"/>
              <a:chOff x="7333757" y="1571329"/>
              <a:chExt cx="1109397" cy="459957"/>
            </a:xfrm>
          </p:grpSpPr>
          <p:sp>
            <p:nvSpPr>
              <p:cNvPr id="346" name="矩形 345"/>
              <p:cNvSpPr/>
              <p:nvPr/>
            </p:nvSpPr>
            <p:spPr>
              <a:xfrm>
                <a:off x="7333757" y="1571329"/>
                <a:ext cx="1109397" cy="459957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47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712" y="1601582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48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441" y="1602826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49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379" y="1785645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50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774" y="1787020"/>
                <a:ext cx="521768" cy="204765"/>
              </a:xfrm>
              <a:prstGeom prst="rect">
                <a:avLst/>
              </a:prstGeom>
            </p:spPr>
          </p:pic>
        </p:grpSp>
        <p:sp>
          <p:nvSpPr>
            <p:cNvPr id="303" name="Text Box 7133"/>
            <p:cNvSpPr txBox="1">
              <a:spLocks noChangeArrowheads="1"/>
            </p:cNvSpPr>
            <p:nvPr/>
          </p:nvSpPr>
          <p:spPr bwMode="auto">
            <a:xfrm>
              <a:off x="3030880" y="1085794"/>
              <a:ext cx="322631" cy="11062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lIns="53556" tIns="26778" rIns="53556" bIns="26778">
              <a:spAutoFit/>
            </a:bodyPr>
            <a:lstStyle>
              <a:lvl1pPr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defTabSz="534988" eaLnBrk="0" hangingPunct="0"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defTabSz="5349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900" b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PACS</a:t>
              </a:r>
              <a:endParaRPr kumimoji="0" lang="ko-KR" altLang="en-US" sz="500" b="0" dirty="0">
                <a:solidFill>
                  <a:schemeClr val="bg1"/>
                </a:solidFill>
                <a:latin typeface="微软雅黑" panose="020B0503020204020204" pitchFamily="34" charset="-122"/>
                <a:ea typeface="현대하모니 B" pitchFamily="18" charset="-127"/>
              </a:endParaRPr>
            </a:p>
          </p:txBody>
        </p:sp>
        <p:grpSp>
          <p:nvGrpSpPr>
            <p:cNvPr id="304" name="组合 303"/>
            <p:cNvGrpSpPr/>
            <p:nvPr/>
          </p:nvGrpSpPr>
          <p:grpSpPr>
            <a:xfrm>
              <a:off x="1873553" y="1089604"/>
              <a:ext cx="850793" cy="440276"/>
              <a:chOff x="1187624" y="1372872"/>
              <a:chExt cx="1050787" cy="550806"/>
            </a:xfrm>
          </p:grpSpPr>
          <p:sp>
            <p:nvSpPr>
              <p:cNvPr id="340" name="Text Box 7133"/>
              <p:cNvSpPr txBox="1">
                <a:spLocks noChangeArrowheads="1"/>
              </p:cNvSpPr>
              <p:nvPr/>
            </p:nvSpPr>
            <p:spPr bwMode="auto">
              <a:xfrm>
                <a:off x="1378334" y="1372872"/>
                <a:ext cx="628892" cy="13839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796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wrap="none" lIns="53556" tIns="26778" rIns="53556" bIns="26778">
                <a:spAutoFit/>
              </a:bodyPr>
              <a:lstStyle>
                <a:lvl1pPr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defTabSz="534988" eaLnBrk="0" hangingPunct="0"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defTabSz="5349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900" b="1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zh-CN" altLang="en-US" sz="5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虚拟化集群</a:t>
                </a:r>
                <a:endParaRPr kumimoji="0" lang="ko-KR" altLang="en-US" sz="5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현대하모니 B" pitchFamily="18" charset="-127"/>
                </a:endParaRPr>
              </a:p>
            </p:txBody>
          </p:sp>
          <p:sp>
            <p:nvSpPr>
              <p:cNvPr id="341" name="矩形 340"/>
              <p:cNvSpPr/>
              <p:nvPr/>
            </p:nvSpPr>
            <p:spPr>
              <a:xfrm>
                <a:off x="1187624" y="1544838"/>
                <a:ext cx="1050787" cy="378840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42" name="图片 341" descr="C:\Users\zhxiaomi\Documents\DB\H3C R6600 G2.jpg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89" t="17867" r="1483" b="12099"/>
              <a:stretch/>
            </p:blipFill>
            <p:spPr bwMode="auto">
              <a:xfrm>
                <a:off x="1257028" y="1573397"/>
                <a:ext cx="467921" cy="16333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</p:pic>
          <p:pic>
            <p:nvPicPr>
              <p:cNvPr id="343" name="图片 342" descr="C:\Users\zhxiaomi\Documents\DB\H3C R6600 G2.jpg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89" t="17867" r="1483" b="12099"/>
              <a:stretch/>
            </p:blipFill>
            <p:spPr bwMode="auto">
              <a:xfrm>
                <a:off x="1717146" y="1573397"/>
                <a:ext cx="467921" cy="16333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</p:pic>
          <p:pic>
            <p:nvPicPr>
              <p:cNvPr id="344" name="图片 343" descr="C:\Users\zhxiaomi\Documents\DB\H3C R6600 G2.jpg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89" t="17867" r="1483" b="12099"/>
              <a:stretch/>
            </p:blipFill>
            <p:spPr bwMode="auto">
              <a:xfrm>
                <a:off x="1256435" y="1724547"/>
                <a:ext cx="467921" cy="16333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</p:pic>
          <p:pic>
            <p:nvPicPr>
              <p:cNvPr id="345" name="图片 344" descr="C:\Users\zhxiaomi\Documents\DB\H3C R6600 G2.jpg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989" t="17867" r="1483" b="12099"/>
              <a:stretch/>
            </p:blipFill>
            <p:spPr bwMode="auto">
              <a:xfrm>
                <a:off x="1722350" y="1726650"/>
                <a:ext cx="467921" cy="16333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</p:pic>
        </p:grpSp>
        <p:grpSp>
          <p:nvGrpSpPr>
            <p:cNvPr id="305" name="组合 304"/>
            <p:cNvGrpSpPr/>
            <p:nvPr/>
          </p:nvGrpSpPr>
          <p:grpSpPr>
            <a:xfrm>
              <a:off x="2806399" y="1219780"/>
              <a:ext cx="898248" cy="367657"/>
              <a:chOff x="7333757" y="1571329"/>
              <a:chExt cx="1109397" cy="459957"/>
            </a:xfrm>
          </p:grpSpPr>
          <p:sp>
            <p:nvSpPr>
              <p:cNvPr id="335" name="矩形 334"/>
              <p:cNvSpPr/>
              <p:nvPr/>
            </p:nvSpPr>
            <p:spPr>
              <a:xfrm>
                <a:off x="7333757" y="1571329"/>
                <a:ext cx="1109397" cy="459957"/>
              </a:xfrm>
              <a:prstGeom prst="rect">
                <a:avLst/>
              </a:prstGeom>
              <a:solidFill>
                <a:srgbClr val="5688B6"/>
              </a:solidFill>
              <a:ln w="1270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500" b="1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36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712" y="1601582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37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441" y="1602826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38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376379" y="1785645"/>
                <a:ext cx="521768" cy="204765"/>
              </a:xfrm>
              <a:prstGeom prst="rect">
                <a:avLst/>
              </a:prstGeom>
            </p:spPr>
          </p:pic>
          <p:pic>
            <p:nvPicPr>
              <p:cNvPr id="339" name="Picture 52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880774" y="1787020"/>
                <a:ext cx="521768" cy="204765"/>
              </a:xfrm>
              <a:prstGeom prst="rect">
                <a:avLst/>
              </a:prstGeom>
            </p:spPr>
          </p:pic>
        </p:grpSp>
        <p:pic>
          <p:nvPicPr>
            <p:cNvPr id="306" name="图片 305" descr="C:\Users\zhxiaomi\Documents\DB\H3C R6600 G2.jpg"/>
            <p:cNvPicPr>
              <a:picLocks noChangeAspect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89" t="17867" r="1483" b="12099"/>
            <a:stretch/>
          </p:blipFill>
          <p:spPr bwMode="auto">
            <a:xfrm>
              <a:off x="7528685" y="1427372"/>
              <a:ext cx="378863" cy="130558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07" name="AutoShape 21"/>
            <p:cNvCxnSpPr>
              <a:cxnSpLocks noChangeShapeType="1"/>
            </p:cNvCxnSpPr>
            <p:nvPr/>
          </p:nvCxnSpPr>
          <p:spPr bwMode="auto">
            <a:xfrm flipH="1" flipV="1">
              <a:off x="7718116" y="901483"/>
              <a:ext cx="2033" cy="193045"/>
            </a:xfrm>
            <a:prstGeom prst="straightConnector1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308" name="组合 307"/>
            <p:cNvGrpSpPr/>
            <p:nvPr/>
          </p:nvGrpSpPr>
          <p:grpSpPr>
            <a:xfrm>
              <a:off x="4759382" y="3301510"/>
              <a:ext cx="235852" cy="270694"/>
              <a:chOff x="2921680" y="4000115"/>
              <a:chExt cx="301986" cy="448610"/>
            </a:xfrm>
          </p:grpSpPr>
          <p:grpSp>
            <p:nvGrpSpPr>
              <p:cNvPr id="323" name="Group 81"/>
              <p:cNvGrpSpPr>
                <a:grpSpLocks/>
              </p:cNvGrpSpPr>
              <p:nvPr/>
            </p:nvGrpSpPr>
            <p:grpSpPr bwMode="auto">
              <a:xfrm>
                <a:off x="2921680" y="4000115"/>
                <a:ext cx="301986" cy="448610"/>
                <a:chOff x="4272" y="1872"/>
                <a:chExt cx="925" cy="1717"/>
              </a:xfrm>
            </p:grpSpPr>
            <p:sp>
              <p:nvSpPr>
                <p:cNvPr id="326" name="Freeform 82"/>
                <p:cNvSpPr>
                  <a:spLocks/>
                </p:cNvSpPr>
                <p:nvPr/>
              </p:nvSpPr>
              <p:spPr bwMode="auto">
                <a:xfrm>
                  <a:off x="4536" y="3062"/>
                  <a:ext cx="637" cy="527"/>
                </a:xfrm>
                <a:custGeom>
                  <a:avLst/>
                  <a:gdLst>
                    <a:gd name="T0" fmla="*/ 5799 w 5799"/>
                    <a:gd name="T1" fmla="*/ 0 h 4798"/>
                    <a:gd name="T2" fmla="*/ 0 w 5799"/>
                    <a:gd name="T3" fmla="*/ 4101 h 4798"/>
                    <a:gd name="T4" fmla="*/ 0 w 5799"/>
                    <a:gd name="T5" fmla="*/ 4798 h 4798"/>
                    <a:gd name="T6" fmla="*/ 5799 w 5799"/>
                    <a:gd name="T7" fmla="*/ 697 h 4798"/>
                    <a:gd name="T8" fmla="*/ 5799 w 5799"/>
                    <a:gd name="T9" fmla="*/ 0 h 47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99"/>
                    <a:gd name="T16" fmla="*/ 0 h 4798"/>
                    <a:gd name="T17" fmla="*/ 5799 w 5799"/>
                    <a:gd name="T18" fmla="*/ 4798 h 47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99" h="4798">
                      <a:moveTo>
                        <a:pt x="5799" y="0"/>
                      </a:moveTo>
                      <a:lnTo>
                        <a:pt x="0" y="4101"/>
                      </a:lnTo>
                      <a:lnTo>
                        <a:pt x="0" y="4798"/>
                      </a:lnTo>
                      <a:lnTo>
                        <a:pt x="5799" y="697"/>
                      </a:lnTo>
                      <a:lnTo>
                        <a:pt x="5799" y="0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7" name="Freeform 83"/>
                <p:cNvSpPr>
                  <a:spLocks/>
                </p:cNvSpPr>
                <p:nvPr/>
              </p:nvSpPr>
              <p:spPr bwMode="auto">
                <a:xfrm>
                  <a:off x="4296" y="3342"/>
                  <a:ext cx="240" cy="247"/>
                </a:xfrm>
                <a:custGeom>
                  <a:avLst/>
                  <a:gdLst>
                    <a:gd name="T0" fmla="*/ 2190 w 2190"/>
                    <a:gd name="T1" fmla="*/ 1550 h 2247"/>
                    <a:gd name="T2" fmla="*/ 0 w 2190"/>
                    <a:gd name="T3" fmla="*/ 0 h 2247"/>
                    <a:gd name="T4" fmla="*/ 0 w 2190"/>
                    <a:gd name="T5" fmla="*/ 699 h 2247"/>
                    <a:gd name="T6" fmla="*/ 2190 w 2190"/>
                    <a:gd name="T7" fmla="*/ 2247 h 2247"/>
                    <a:gd name="T8" fmla="*/ 2190 w 2190"/>
                    <a:gd name="T9" fmla="*/ 1550 h 22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90"/>
                    <a:gd name="T16" fmla="*/ 0 h 2247"/>
                    <a:gd name="T17" fmla="*/ 2190 w 2190"/>
                    <a:gd name="T18" fmla="*/ 2247 h 22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90" h="2247">
                      <a:moveTo>
                        <a:pt x="2190" y="1550"/>
                      </a:moveTo>
                      <a:lnTo>
                        <a:pt x="0" y="0"/>
                      </a:lnTo>
                      <a:lnTo>
                        <a:pt x="0" y="699"/>
                      </a:lnTo>
                      <a:lnTo>
                        <a:pt x="2190" y="2247"/>
                      </a:lnTo>
                      <a:lnTo>
                        <a:pt x="2190" y="1550"/>
                      </a:lnTo>
                      <a:close/>
                    </a:path>
                  </a:pathLst>
                </a:custGeom>
                <a:solidFill>
                  <a:srgbClr val="7170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8" name="Freeform 84"/>
                <p:cNvSpPr>
                  <a:spLocks/>
                </p:cNvSpPr>
                <p:nvPr/>
              </p:nvSpPr>
              <p:spPr bwMode="auto">
                <a:xfrm>
                  <a:off x="4525" y="2051"/>
                  <a:ext cx="672" cy="1487"/>
                </a:xfrm>
                <a:custGeom>
                  <a:avLst/>
                  <a:gdLst>
                    <a:gd name="T0" fmla="*/ 6116 w 6116"/>
                    <a:gd name="T1" fmla="*/ 0 h 13550"/>
                    <a:gd name="T2" fmla="*/ 0 w 6116"/>
                    <a:gd name="T3" fmla="*/ 4325 h 13550"/>
                    <a:gd name="T4" fmla="*/ 0 w 6116"/>
                    <a:gd name="T5" fmla="*/ 13550 h 13550"/>
                    <a:gd name="T6" fmla="*/ 6116 w 6116"/>
                    <a:gd name="T7" fmla="*/ 9225 h 13550"/>
                    <a:gd name="T8" fmla="*/ 6116 w 6116"/>
                    <a:gd name="T9" fmla="*/ 0 h 135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16"/>
                    <a:gd name="T16" fmla="*/ 0 h 13550"/>
                    <a:gd name="T17" fmla="*/ 6116 w 6116"/>
                    <a:gd name="T18" fmla="*/ 13550 h 135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16" h="13550">
                      <a:moveTo>
                        <a:pt x="6116" y="0"/>
                      </a:moveTo>
                      <a:lnTo>
                        <a:pt x="0" y="4325"/>
                      </a:lnTo>
                      <a:lnTo>
                        <a:pt x="0" y="13550"/>
                      </a:lnTo>
                      <a:lnTo>
                        <a:pt x="6116" y="9225"/>
                      </a:lnTo>
                      <a:lnTo>
                        <a:pt x="611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9" name="Freeform 85"/>
                <p:cNvSpPr>
                  <a:spLocks/>
                </p:cNvSpPr>
                <p:nvPr/>
              </p:nvSpPr>
              <p:spPr bwMode="auto">
                <a:xfrm>
                  <a:off x="4272" y="2347"/>
                  <a:ext cx="253" cy="1191"/>
                </a:xfrm>
                <a:custGeom>
                  <a:avLst/>
                  <a:gdLst>
                    <a:gd name="T0" fmla="*/ 2308 w 2308"/>
                    <a:gd name="T1" fmla="*/ 1632 h 10857"/>
                    <a:gd name="T2" fmla="*/ 0 w 2308"/>
                    <a:gd name="T3" fmla="*/ 0 h 10857"/>
                    <a:gd name="T4" fmla="*/ 0 w 2308"/>
                    <a:gd name="T5" fmla="*/ 9224 h 10857"/>
                    <a:gd name="T6" fmla="*/ 2308 w 2308"/>
                    <a:gd name="T7" fmla="*/ 10857 h 10857"/>
                    <a:gd name="T8" fmla="*/ 2308 w 2308"/>
                    <a:gd name="T9" fmla="*/ 1632 h 108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8"/>
                    <a:gd name="T16" fmla="*/ 0 h 10857"/>
                    <a:gd name="T17" fmla="*/ 2308 w 2308"/>
                    <a:gd name="T18" fmla="*/ 10857 h 108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8" h="10857">
                      <a:moveTo>
                        <a:pt x="2308" y="1632"/>
                      </a:moveTo>
                      <a:lnTo>
                        <a:pt x="0" y="0"/>
                      </a:lnTo>
                      <a:lnTo>
                        <a:pt x="0" y="9224"/>
                      </a:lnTo>
                      <a:lnTo>
                        <a:pt x="2308" y="10857"/>
                      </a:lnTo>
                      <a:lnTo>
                        <a:pt x="2308" y="163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0" name="Freeform 86"/>
                <p:cNvSpPr>
                  <a:spLocks/>
                </p:cNvSpPr>
                <p:nvPr/>
              </p:nvSpPr>
              <p:spPr bwMode="auto">
                <a:xfrm>
                  <a:off x="4272" y="1872"/>
                  <a:ext cx="925" cy="654"/>
                </a:xfrm>
                <a:custGeom>
                  <a:avLst/>
                  <a:gdLst>
                    <a:gd name="T0" fmla="*/ 8424 w 8424"/>
                    <a:gd name="T1" fmla="*/ 1632 h 5957"/>
                    <a:gd name="T2" fmla="*/ 2308 w 8424"/>
                    <a:gd name="T3" fmla="*/ 5957 h 5957"/>
                    <a:gd name="T4" fmla="*/ 0 w 8424"/>
                    <a:gd name="T5" fmla="*/ 4325 h 5957"/>
                    <a:gd name="T6" fmla="*/ 6116 w 8424"/>
                    <a:gd name="T7" fmla="*/ 0 h 5957"/>
                    <a:gd name="T8" fmla="*/ 8424 w 8424"/>
                    <a:gd name="T9" fmla="*/ 1632 h 5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24"/>
                    <a:gd name="T16" fmla="*/ 0 h 5957"/>
                    <a:gd name="T17" fmla="*/ 8424 w 8424"/>
                    <a:gd name="T18" fmla="*/ 5957 h 5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24" h="5957">
                      <a:moveTo>
                        <a:pt x="8424" y="1632"/>
                      </a:moveTo>
                      <a:lnTo>
                        <a:pt x="2308" y="5957"/>
                      </a:lnTo>
                      <a:lnTo>
                        <a:pt x="0" y="4325"/>
                      </a:lnTo>
                      <a:lnTo>
                        <a:pt x="6116" y="0"/>
                      </a:lnTo>
                      <a:lnTo>
                        <a:pt x="8424" y="163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1" name="Freeform 87"/>
                <p:cNvSpPr>
                  <a:spLocks noEditPoints="1"/>
                </p:cNvSpPr>
                <p:nvPr/>
              </p:nvSpPr>
              <p:spPr bwMode="auto">
                <a:xfrm>
                  <a:off x="4297" y="2421"/>
                  <a:ext cx="196" cy="1038"/>
                </a:xfrm>
                <a:custGeom>
                  <a:avLst/>
                  <a:gdLst>
                    <a:gd name="T0" fmla="*/ 1091 w 1785"/>
                    <a:gd name="T1" fmla="*/ 8965 h 9456"/>
                    <a:gd name="T2" fmla="*/ 0 w 1785"/>
                    <a:gd name="T3" fmla="*/ 8192 h 9456"/>
                    <a:gd name="T4" fmla="*/ 0 w 1785"/>
                    <a:gd name="T5" fmla="*/ 6843 h 9456"/>
                    <a:gd name="T6" fmla="*/ 1091 w 1785"/>
                    <a:gd name="T7" fmla="*/ 7616 h 9456"/>
                    <a:gd name="T8" fmla="*/ 1091 w 1785"/>
                    <a:gd name="T9" fmla="*/ 8965 h 9456"/>
                    <a:gd name="T10" fmla="*/ 0 w 1785"/>
                    <a:gd name="T11" fmla="*/ 1342 h 9456"/>
                    <a:gd name="T12" fmla="*/ 0 w 1785"/>
                    <a:gd name="T13" fmla="*/ 5322 h 9456"/>
                    <a:gd name="T14" fmla="*/ 1091 w 1785"/>
                    <a:gd name="T15" fmla="*/ 6094 h 9456"/>
                    <a:gd name="T16" fmla="*/ 1091 w 1785"/>
                    <a:gd name="T17" fmla="*/ 2114 h 9456"/>
                    <a:gd name="T18" fmla="*/ 0 w 1785"/>
                    <a:gd name="T19" fmla="*/ 1342 h 9456"/>
                    <a:gd name="T20" fmla="*/ 1091 w 1785"/>
                    <a:gd name="T21" fmla="*/ 6283 h 9456"/>
                    <a:gd name="T22" fmla="*/ 0 w 1785"/>
                    <a:gd name="T23" fmla="*/ 5511 h 9456"/>
                    <a:gd name="T24" fmla="*/ 0 w 1785"/>
                    <a:gd name="T25" fmla="*/ 6657 h 9456"/>
                    <a:gd name="T26" fmla="*/ 1091 w 1785"/>
                    <a:gd name="T27" fmla="*/ 7427 h 9456"/>
                    <a:gd name="T28" fmla="*/ 1091 w 1785"/>
                    <a:gd name="T29" fmla="*/ 6283 h 9456"/>
                    <a:gd name="T30" fmla="*/ 0 w 1785"/>
                    <a:gd name="T31" fmla="*/ 0 h 9456"/>
                    <a:gd name="T32" fmla="*/ 0 w 1785"/>
                    <a:gd name="T33" fmla="*/ 529 h 9456"/>
                    <a:gd name="T34" fmla="*/ 1785 w 1785"/>
                    <a:gd name="T35" fmla="*/ 1795 h 9456"/>
                    <a:gd name="T36" fmla="*/ 1785 w 1785"/>
                    <a:gd name="T37" fmla="*/ 1264 h 9456"/>
                    <a:gd name="T38" fmla="*/ 0 w 1785"/>
                    <a:gd name="T39" fmla="*/ 0 h 9456"/>
                    <a:gd name="T40" fmla="*/ 1244 w 1785"/>
                    <a:gd name="T41" fmla="*/ 9073 h 9456"/>
                    <a:gd name="T42" fmla="*/ 1785 w 1785"/>
                    <a:gd name="T43" fmla="*/ 9456 h 9456"/>
                    <a:gd name="T44" fmla="*/ 1785 w 1785"/>
                    <a:gd name="T45" fmla="*/ 2608 h 9456"/>
                    <a:gd name="T46" fmla="*/ 1244 w 1785"/>
                    <a:gd name="T47" fmla="*/ 2223 h 9456"/>
                    <a:gd name="T48" fmla="*/ 1244 w 1785"/>
                    <a:gd name="T49" fmla="*/ 9073 h 9456"/>
                    <a:gd name="T50" fmla="*/ 0 w 1785"/>
                    <a:gd name="T51" fmla="*/ 1153 h 9456"/>
                    <a:gd name="T52" fmla="*/ 1785 w 1785"/>
                    <a:gd name="T53" fmla="*/ 2419 h 9456"/>
                    <a:gd name="T54" fmla="*/ 1785 w 1785"/>
                    <a:gd name="T55" fmla="*/ 1982 h 9456"/>
                    <a:gd name="T56" fmla="*/ 0 w 1785"/>
                    <a:gd name="T57" fmla="*/ 718 h 9456"/>
                    <a:gd name="T58" fmla="*/ 0 w 1785"/>
                    <a:gd name="T59" fmla="*/ 1153 h 945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85"/>
                    <a:gd name="T91" fmla="*/ 0 h 9456"/>
                    <a:gd name="T92" fmla="*/ 1785 w 1785"/>
                    <a:gd name="T93" fmla="*/ 9456 h 945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85" h="9456">
                      <a:moveTo>
                        <a:pt x="1091" y="8965"/>
                      </a:moveTo>
                      <a:lnTo>
                        <a:pt x="0" y="8192"/>
                      </a:lnTo>
                      <a:lnTo>
                        <a:pt x="0" y="6843"/>
                      </a:lnTo>
                      <a:lnTo>
                        <a:pt x="1091" y="7616"/>
                      </a:lnTo>
                      <a:lnTo>
                        <a:pt x="1091" y="8965"/>
                      </a:lnTo>
                      <a:close/>
                      <a:moveTo>
                        <a:pt x="0" y="1342"/>
                      </a:moveTo>
                      <a:lnTo>
                        <a:pt x="0" y="5322"/>
                      </a:lnTo>
                      <a:lnTo>
                        <a:pt x="1091" y="6094"/>
                      </a:lnTo>
                      <a:lnTo>
                        <a:pt x="1091" y="2114"/>
                      </a:lnTo>
                      <a:lnTo>
                        <a:pt x="0" y="1342"/>
                      </a:lnTo>
                      <a:close/>
                      <a:moveTo>
                        <a:pt x="1091" y="6283"/>
                      </a:moveTo>
                      <a:lnTo>
                        <a:pt x="0" y="5511"/>
                      </a:lnTo>
                      <a:lnTo>
                        <a:pt x="0" y="6657"/>
                      </a:lnTo>
                      <a:lnTo>
                        <a:pt x="1091" y="7427"/>
                      </a:lnTo>
                      <a:lnTo>
                        <a:pt x="1091" y="6283"/>
                      </a:lnTo>
                      <a:close/>
                      <a:moveTo>
                        <a:pt x="0" y="0"/>
                      </a:moveTo>
                      <a:lnTo>
                        <a:pt x="0" y="529"/>
                      </a:lnTo>
                      <a:lnTo>
                        <a:pt x="1785" y="1795"/>
                      </a:lnTo>
                      <a:lnTo>
                        <a:pt x="1785" y="1264"/>
                      </a:lnTo>
                      <a:lnTo>
                        <a:pt x="0" y="0"/>
                      </a:lnTo>
                      <a:close/>
                      <a:moveTo>
                        <a:pt x="1244" y="9073"/>
                      </a:moveTo>
                      <a:lnTo>
                        <a:pt x="1785" y="9456"/>
                      </a:lnTo>
                      <a:lnTo>
                        <a:pt x="1785" y="2608"/>
                      </a:lnTo>
                      <a:lnTo>
                        <a:pt x="1244" y="2223"/>
                      </a:lnTo>
                      <a:lnTo>
                        <a:pt x="1244" y="9073"/>
                      </a:lnTo>
                      <a:close/>
                      <a:moveTo>
                        <a:pt x="0" y="1153"/>
                      </a:moveTo>
                      <a:lnTo>
                        <a:pt x="1785" y="2419"/>
                      </a:lnTo>
                      <a:lnTo>
                        <a:pt x="1785" y="1982"/>
                      </a:lnTo>
                      <a:lnTo>
                        <a:pt x="0" y="718"/>
                      </a:lnTo>
                      <a:lnTo>
                        <a:pt x="0" y="1153"/>
                      </a:lnTo>
                      <a:close/>
                    </a:path>
                  </a:pathLst>
                </a:custGeom>
                <a:solidFill>
                  <a:srgbClr val="9897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2" name="Freeform 88"/>
                <p:cNvSpPr>
                  <a:spLocks/>
                </p:cNvSpPr>
                <p:nvPr/>
              </p:nvSpPr>
              <p:spPr bwMode="auto">
                <a:xfrm>
                  <a:off x="4451" y="2765"/>
                  <a:ext cx="23" cy="35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6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4"/>
                        <a:pt x="6" y="13"/>
                        <a:pt x="25" y="6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3" name="Freeform 89"/>
                <p:cNvSpPr>
                  <a:spLocks/>
                </p:cNvSpPr>
                <p:nvPr/>
              </p:nvSpPr>
              <p:spPr bwMode="auto">
                <a:xfrm>
                  <a:off x="4451" y="2824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6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8"/>
                        <a:pt x="83" y="120"/>
                        <a:pt x="65" y="126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4" name="Freeform 90"/>
                <p:cNvSpPr>
                  <a:spLocks/>
                </p:cNvSpPr>
                <p:nvPr/>
              </p:nvSpPr>
              <p:spPr bwMode="auto">
                <a:xfrm>
                  <a:off x="4451" y="2882"/>
                  <a:ext cx="23" cy="34"/>
                </a:xfrm>
                <a:custGeom>
                  <a:avLst/>
                  <a:gdLst>
                    <a:gd name="T0" fmla="*/ 78 w 89"/>
                    <a:gd name="T1" fmla="*/ 55 h 133"/>
                    <a:gd name="T2" fmla="*/ 65 w 89"/>
                    <a:gd name="T3" fmla="*/ 127 h 133"/>
                    <a:gd name="T4" fmla="*/ 11 w 89"/>
                    <a:gd name="T5" fmla="*/ 78 h 133"/>
                    <a:gd name="T6" fmla="*/ 25 w 89"/>
                    <a:gd name="T7" fmla="*/ 7 h 133"/>
                    <a:gd name="T8" fmla="*/ 78 w 89"/>
                    <a:gd name="T9" fmla="*/ 55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9"/>
                    <a:gd name="T16" fmla="*/ 0 h 133"/>
                    <a:gd name="T17" fmla="*/ 89 w 89"/>
                    <a:gd name="T18" fmla="*/ 133 h 1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9" h="133">
                      <a:moveTo>
                        <a:pt x="78" y="55"/>
                      </a:moveTo>
                      <a:cubicBezTo>
                        <a:pt x="89" y="89"/>
                        <a:pt x="83" y="121"/>
                        <a:pt x="65" y="127"/>
                      </a:cubicBezTo>
                      <a:cubicBezTo>
                        <a:pt x="46" y="133"/>
                        <a:pt x="22" y="111"/>
                        <a:pt x="11" y="78"/>
                      </a:cubicBezTo>
                      <a:cubicBezTo>
                        <a:pt x="0" y="45"/>
                        <a:pt x="6" y="13"/>
                        <a:pt x="25" y="7"/>
                      </a:cubicBezTo>
                      <a:cubicBezTo>
                        <a:pt x="43" y="0"/>
                        <a:pt x="67" y="22"/>
                        <a:pt x="78" y="55"/>
                      </a:cubicBezTo>
                      <a:close/>
                    </a:path>
                  </a:pathLst>
                </a:custGeom>
                <a:solidFill>
                  <a:srgbClr val="DE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en-US" altLang="en-US" sz="5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324" name="Picture 152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2954968" y="4161326"/>
                <a:ext cx="174139" cy="180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5" name="TextBox 44"/>
              <p:cNvSpPr txBox="1"/>
              <p:nvPr/>
            </p:nvSpPr>
            <p:spPr>
              <a:xfrm>
                <a:off x="2929757" y="4000746"/>
                <a:ext cx="241639" cy="1076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rgbClr val="FF0000"/>
                    </a:solidFill>
                  </a:defRPr>
                </a:lvl1pPr>
              </a:lstStyle>
              <a:p>
                <a:pPr algn="ctr"/>
                <a:r>
                  <a:rPr lang="zh-CN" altLang="en-US" sz="5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仲裁</a:t>
                </a:r>
                <a:endParaRPr lang="en-US" sz="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9" name="上下箭头 308"/>
            <p:cNvSpPr/>
            <p:nvPr/>
          </p:nvSpPr>
          <p:spPr>
            <a:xfrm>
              <a:off x="1941170" y="154081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0" name="上下箭头 309"/>
            <p:cNvSpPr/>
            <p:nvPr/>
          </p:nvSpPr>
          <p:spPr>
            <a:xfrm>
              <a:off x="3152622" y="1543444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1" name="上下箭头 310"/>
            <p:cNvSpPr/>
            <p:nvPr/>
          </p:nvSpPr>
          <p:spPr>
            <a:xfrm>
              <a:off x="5731912" y="1538098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2" name="上下箭头 311"/>
            <p:cNvSpPr/>
            <p:nvPr/>
          </p:nvSpPr>
          <p:spPr>
            <a:xfrm>
              <a:off x="6999505" y="1547204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3" name="上下箭头 312"/>
            <p:cNvSpPr/>
            <p:nvPr/>
          </p:nvSpPr>
          <p:spPr>
            <a:xfrm>
              <a:off x="1952683" y="217438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4" name="上下箭头 313"/>
            <p:cNvSpPr/>
            <p:nvPr/>
          </p:nvSpPr>
          <p:spPr>
            <a:xfrm>
              <a:off x="3142160" y="2183296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5" name="上下箭头 314"/>
            <p:cNvSpPr/>
            <p:nvPr/>
          </p:nvSpPr>
          <p:spPr>
            <a:xfrm>
              <a:off x="5733851" y="2136201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6" name="上下箭头 315"/>
            <p:cNvSpPr/>
            <p:nvPr/>
          </p:nvSpPr>
          <p:spPr>
            <a:xfrm>
              <a:off x="7016940" y="2134608"/>
              <a:ext cx="156285" cy="227920"/>
            </a:xfrm>
            <a:prstGeom prst="upDownArrow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00" b="1" ker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7" name="组合 316"/>
            <p:cNvGrpSpPr/>
            <p:nvPr/>
          </p:nvGrpSpPr>
          <p:grpSpPr>
            <a:xfrm>
              <a:off x="7490466" y="3074082"/>
              <a:ext cx="353630" cy="448877"/>
              <a:chOff x="8226016" y="3677605"/>
              <a:chExt cx="436756" cy="561567"/>
            </a:xfrm>
          </p:grpSpPr>
          <p:pic>
            <p:nvPicPr>
              <p:cNvPr id="321" name="Picture 21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226141" y="3911613"/>
                <a:ext cx="436631" cy="327559"/>
              </a:xfrm>
              <a:prstGeom prst="rect">
                <a:avLst/>
              </a:prstGeom>
            </p:spPr>
          </p:pic>
          <p:pic>
            <p:nvPicPr>
              <p:cNvPr id="322" name="Picture 21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226016" y="3677605"/>
                <a:ext cx="436631" cy="327559"/>
              </a:xfrm>
              <a:prstGeom prst="rect">
                <a:avLst/>
              </a:prstGeom>
            </p:spPr>
          </p:pic>
        </p:grpSp>
        <p:sp>
          <p:nvSpPr>
            <p:cNvPr id="318" name="TextBox 173"/>
            <p:cNvSpPr txBox="1"/>
            <p:nvPr/>
          </p:nvSpPr>
          <p:spPr>
            <a:xfrm>
              <a:off x="7411291" y="3533923"/>
              <a:ext cx="530648" cy="207870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lang="zh-CN" alt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物理带库 </a:t>
              </a:r>
              <a:endParaRPr lang="en-US" altLang="zh-CN" sz="5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sz="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CT7680  </a:t>
              </a:r>
            </a:p>
          </p:txBody>
        </p:sp>
        <p:pic>
          <p:nvPicPr>
            <p:cNvPr id="319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92562" y="2812461"/>
              <a:ext cx="210404" cy="605239"/>
            </a:xfrm>
            <a:prstGeom prst="rect">
              <a:avLst/>
            </a:prstGeom>
          </p:spPr>
        </p:pic>
        <p:pic>
          <p:nvPicPr>
            <p:cNvPr id="32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64369" y="3198384"/>
              <a:ext cx="193623" cy="551695"/>
            </a:xfrm>
            <a:prstGeom prst="rect">
              <a:avLst/>
            </a:prstGeom>
          </p:spPr>
        </p:pic>
      </p:grpSp>
      <p:sp>
        <p:nvSpPr>
          <p:cNvPr id="391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宣武医院存储双活</a:t>
            </a:r>
            <a:r>
              <a:rPr lang="zh-CN" altLang="en-US" sz="2400" dirty="0" smtClean="0">
                <a:solidFill>
                  <a:schemeClr val="tx1"/>
                </a:solidFill>
              </a:rPr>
              <a:t>项目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70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5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42296" y="694242"/>
            <a:ext cx="2878900" cy="419020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30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à"/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Times New Roman" panose="02020603050405020304" pitchFamily="18" charset="0"/>
              <a:buChar char="-"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Arial" panose="020B0604020202020204" pitchFamily="34" charset="0"/>
              <a:buChar char="—"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10000"/>
              </a:spcBef>
              <a:spcAft>
                <a:spcPct val="250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6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Clr>
                <a:prstClr val="black"/>
              </a:buClr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方案优势：</a:t>
            </a:r>
          </a:p>
          <a:p>
            <a:pPr marL="0" indent="0">
              <a:buNone/>
            </a:pP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主推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全闪存阵列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双活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1200" b="0" dirty="0" err="1">
                <a:latin typeface="微软雅黑" pitchFamily="34" charset="-122"/>
                <a:ea typeface="微软雅黑" pitchFamily="34" charset="-122"/>
              </a:rPr>
              <a:t>StoreOnce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“闪备”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1200" b="0" dirty="0" err="1">
                <a:latin typeface="微软雅黑" pitchFamily="34" charset="-122"/>
                <a:ea typeface="微软雅黑" pitchFamily="34" charset="-122"/>
              </a:rPr>
              <a:t>StoreEver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归档方案，将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优势与客户需求结合，充分调动客户业务与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优势的结合点：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采用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 </a:t>
            </a:r>
            <a:r>
              <a:rPr lang="en-US" altLang="zh-CN" sz="1200" b="0" dirty="0" err="1">
                <a:latin typeface="微软雅黑" pitchFamily="34" charset="-122"/>
                <a:ea typeface="微软雅黑" pitchFamily="34" charset="-122"/>
              </a:rPr>
              <a:t>StoreServ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 8450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四控全闪阵列方案实现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，具备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的可靠性，大幅度提高存储并发性能，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利用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 PP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双活套件来实现存储高可用性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，保护数据安全及业务连续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1200" b="0" dirty="0" err="1">
                <a:latin typeface="微软雅黑" pitchFamily="34" charset="-122"/>
                <a:ea typeface="微软雅黑" pitchFamily="34" charset="-122"/>
              </a:rPr>
              <a:t>StoreOnce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 5100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RMC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闪备套件来快速备份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3PAR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中的数据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，比传统备份模式快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倍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1200" b="0" dirty="0" err="1">
                <a:latin typeface="微软雅黑" pitchFamily="34" charset="-122"/>
                <a:ea typeface="微软雅黑" pitchFamily="34" charset="-122"/>
              </a:rPr>
              <a:t>StoreEver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 MSL4048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来存放归档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PACS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的非结构化数据；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利用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HPE DP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软件来统一管理多个存储之间的数据流动和备份；</a:t>
            </a:r>
          </a:p>
          <a:p>
            <a:pPr lvl="0"/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降低了</a:t>
            </a:r>
            <a:r>
              <a:rPr lang="en-US" altLang="zh-CN" sz="1200" b="0" dirty="0">
                <a:latin typeface="微软雅黑" pitchFamily="34" charset="-122"/>
                <a:ea typeface="微软雅黑" pitchFamily="34" charset="-122"/>
              </a:rPr>
              <a:t>TCO</a:t>
            </a:r>
            <a:r>
              <a:rPr lang="zh-CN" altLang="zh-CN" sz="1200" b="0" dirty="0">
                <a:latin typeface="微软雅黑" pitchFamily="34" charset="-122"/>
                <a:ea typeface="微软雅黑" pitchFamily="34" charset="-122"/>
              </a:rPr>
              <a:t>和运维困难，轻松驾驭存储系统。</a:t>
            </a:r>
          </a:p>
          <a:p>
            <a:pPr marL="0" indent="0" eaLnBrk="1" hangingPunct="1">
              <a:buClr>
                <a:prstClr val="black"/>
              </a:buClr>
              <a:buNone/>
            </a:pPr>
            <a:endParaRPr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1196" y="694242"/>
            <a:ext cx="5886450" cy="4000500"/>
          </a:xfrm>
          <a:prstGeom prst="rect">
            <a:avLst/>
          </a:prstGeom>
        </p:spPr>
      </p:pic>
      <p:sp>
        <p:nvSpPr>
          <p:cNvPr id="7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阜外华中心血管病医院项目</a:t>
            </a:r>
          </a:p>
        </p:txBody>
      </p:sp>
    </p:spTree>
    <p:extLst>
      <p:ext uri="{BB962C8B-B14F-4D97-AF65-F5344CB8AC3E}">
        <p14:creationId xmlns:p14="http://schemas.microsoft.com/office/powerpoint/2010/main" xmlns="" val="265045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1"/>
          <p:cNvSpPr txBox="1"/>
          <p:nvPr/>
        </p:nvSpPr>
        <p:spPr>
          <a:xfrm>
            <a:off x="3027482" y="2147575"/>
            <a:ext cx="1779203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第一部分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1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3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医院需求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7" name="直接连接符 9"/>
          <p:cNvCxnSpPr/>
          <p:nvPr/>
        </p:nvCxnSpPr>
        <p:spPr>
          <a:xfrm flipV="1">
            <a:off x="2660901" y="1923678"/>
            <a:ext cx="0" cy="1420419"/>
          </a:xfrm>
          <a:prstGeom prst="line">
            <a:avLst/>
          </a:prstGeom>
          <a:noFill/>
          <a:ln w="12700" cap="flat" cmpd="sng" algn="ctr">
            <a:solidFill>
              <a:srgbClr val="E60012"/>
            </a:solidFill>
            <a:prstDash val="dash"/>
          </a:ln>
          <a:effectLst/>
        </p:spPr>
      </p:cxnSp>
      <p:sp>
        <p:nvSpPr>
          <p:cNvPr id="18" name="TextBox 13"/>
          <p:cNvSpPr txBox="1"/>
          <p:nvPr/>
        </p:nvSpPr>
        <p:spPr>
          <a:xfrm>
            <a:off x="1407117" y="3189672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A0A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25"/>
          <p:cNvGrpSpPr/>
          <p:nvPr/>
        </p:nvGrpSpPr>
        <p:grpSpPr>
          <a:xfrm>
            <a:off x="1259632" y="1989267"/>
            <a:ext cx="1050058" cy="1050116"/>
            <a:chOff x="304800" y="673100"/>
            <a:chExt cx="4000500" cy="4000500"/>
          </a:xfrm>
          <a:solidFill>
            <a:srgbClr val="E60012"/>
          </a:solidFill>
          <a:effectLst/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1259632" y="2237325"/>
            <a:ext cx="90257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23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27584" y="771551"/>
            <a:ext cx="789973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87" tIns="34244" rIns="68487" bIns="34244"/>
          <a:lstStyle>
            <a:lvl1pPr marL="455613" indent="-455613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989013" indent="-379413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zh-CN" altLang="en-US" sz="21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门诊系统</a:t>
            </a:r>
            <a:r>
              <a:rPr lang="en-US" altLang="zh-CN" sz="21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endParaRPr lang="zh-CN" altLang="en-US" sz="21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zh-CN" altLang="en-US" sz="2100" dirty="0">
                <a:solidFill>
                  <a:srgbClr val="000000"/>
                </a:solidFill>
                <a:ea typeface="微软雅黑" pitchFamily="34" charset="-122"/>
              </a:rPr>
              <a:t> </a:t>
            </a:r>
            <a:r>
              <a:rPr lang="zh-CN" altLang="en-US" sz="1500" dirty="0">
                <a:solidFill>
                  <a:srgbClr val="000000"/>
                </a:solidFill>
                <a:ea typeface="微软雅黑" pitchFamily="34" charset="-122"/>
              </a:rPr>
              <a:t>试想：门诊高峰期，业务一旦中断，场面将何等“壮观”！！！</a:t>
            </a: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zh-CN" altLang="en-US" sz="900" dirty="0">
              <a:solidFill>
                <a:srgbClr val="000000"/>
              </a:solidFill>
              <a:ea typeface="微软雅黑" pitchFamily="34" charset="-12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zh-CN" altLang="en-US" sz="2100" dirty="0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en-US" altLang="zh-CN" dirty="0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en-US" altLang="zh-CN" dirty="0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en-US" altLang="zh-CN" dirty="0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endParaRPr lang="en-US" altLang="zh-CN" dirty="0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zh-CN" altLang="en-US" sz="21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医</a:t>
            </a:r>
            <a:r>
              <a:rPr lang="zh-CN" altLang="en-US" sz="21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保实时结算</a:t>
            </a:r>
            <a:r>
              <a:rPr lang="en-US" altLang="zh-CN" sz="21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endParaRPr lang="zh-CN" altLang="en-US" sz="21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zh-CN" altLang="en-US" sz="1500" dirty="0">
                <a:solidFill>
                  <a:srgbClr val="000000"/>
                </a:solidFill>
                <a:ea typeface="微软雅黑" pitchFamily="34" charset="-122"/>
              </a:rPr>
              <a:t>医院数据一旦丢失，巨额的报销费用将可能蒙受损失！！！</a:t>
            </a:r>
          </a:p>
        </p:txBody>
      </p:sp>
      <p:pic>
        <p:nvPicPr>
          <p:cNvPr id="8" name="Picture 4" descr="拥挤的排队场面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0057" y="1707654"/>
            <a:ext cx="4103435" cy="21193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66427" y="866327"/>
            <a:ext cx="1821365" cy="33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要求业务</a:t>
            </a:r>
            <a:r>
              <a:rPr lang="en-US" altLang="zh-CN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中断</a:t>
            </a:r>
            <a:endParaRPr lang="zh-CN" altLang="en-US" sz="1700" dirty="0">
              <a:solidFill>
                <a:srgbClr val="93959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20695" y="3939902"/>
            <a:ext cx="1820236" cy="33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1214438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要求数据</a:t>
            </a:r>
            <a:r>
              <a:rPr lang="en-US" altLang="zh-CN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丢失</a:t>
            </a:r>
            <a:endParaRPr lang="zh-CN" altLang="en-US" sz="1700" dirty="0">
              <a:solidFill>
                <a:srgbClr val="93959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5"/>
          <p:cNvSpPr txBox="1">
            <a:spLocks/>
          </p:cNvSpPr>
          <p:nvPr/>
        </p:nvSpPr>
        <p:spPr>
          <a:xfrm>
            <a:off x="447013" y="267494"/>
            <a:ext cx="8229443" cy="4572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r>
              <a:rPr lang="zh-CN" altLang="en-US" sz="2400" kern="0" dirty="0" smtClean="0">
                <a:solidFill>
                  <a:schemeClr val="tx1"/>
                </a:solidFill>
              </a:rPr>
              <a:t>医疗核心业务数据需求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204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447013" y="267494"/>
            <a:ext cx="8229443" cy="457200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国家及医疗行业相关规范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0" name="Freeform 170"/>
          <p:cNvSpPr>
            <a:spLocks/>
          </p:cNvSpPr>
          <p:nvPr/>
        </p:nvSpPr>
        <p:spPr bwMode="auto">
          <a:xfrm>
            <a:off x="2915816" y="857959"/>
            <a:ext cx="5256584" cy="849695"/>
          </a:xfrm>
          <a:custGeom>
            <a:avLst/>
            <a:gdLst>
              <a:gd name="T0" fmla="*/ 0 w 4464"/>
              <a:gd name="T1" fmla="*/ 0 h 1159"/>
              <a:gd name="T2" fmla="*/ 104 w 4464"/>
              <a:gd name="T3" fmla="*/ 169 h 1159"/>
              <a:gd name="T4" fmla="*/ 0 w 4464"/>
              <a:gd name="T5" fmla="*/ 336 h 1159"/>
              <a:gd name="T6" fmla="*/ 3516 w 4464"/>
              <a:gd name="T7" fmla="*/ 336 h 1159"/>
              <a:gd name="T8" fmla="*/ 3517 w 4464"/>
              <a:gd name="T9" fmla="*/ 0 h 1159"/>
              <a:gd name="T10" fmla="*/ 0 w 4464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64" h="1159">
                <a:moveTo>
                  <a:pt x="0" y="0"/>
                </a:moveTo>
                <a:lnTo>
                  <a:pt x="132" y="583"/>
                </a:lnTo>
                <a:lnTo>
                  <a:pt x="0" y="1159"/>
                </a:lnTo>
                <a:lnTo>
                  <a:pt x="4463" y="1159"/>
                </a:lnTo>
                <a:lnTo>
                  <a:pt x="4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AutoShape 171"/>
          <p:cNvSpPr>
            <a:spLocks noChangeArrowheads="1"/>
          </p:cNvSpPr>
          <p:nvPr/>
        </p:nvSpPr>
        <p:spPr bwMode="auto">
          <a:xfrm>
            <a:off x="982816" y="843558"/>
            <a:ext cx="1933000" cy="848587"/>
          </a:xfrm>
          <a:prstGeom prst="homePlate">
            <a:avLst>
              <a:gd name="adj" fmla="val 14948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172"/>
          <p:cNvSpPr txBox="1">
            <a:spLocks noChangeArrowheads="1"/>
          </p:cNvSpPr>
          <p:nvPr/>
        </p:nvSpPr>
        <p:spPr bwMode="auto">
          <a:xfrm>
            <a:off x="1043608" y="927786"/>
            <a:ext cx="1686016" cy="723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14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二级综合医院评审标准（</a:t>
            </a:r>
            <a:r>
              <a:rPr lang="en-US" altLang="zh-CN" dirty="0" smtClean="0">
                <a:solidFill>
                  <a:schemeClr val="bg1"/>
                </a:solidFill>
              </a:rPr>
              <a:t>2012</a:t>
            </a:r>
            <a:r>
              <a:rPr lang="zh-CN" altLang="en-US" dirty="0" smtClean="0">
                <a:solidFill>
                  <a:schemeClr val="bg1"/>
                </a:solidFill>
              </a:rPr>
              <a:t>年版）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</a:p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卫医管发</a:t>
            </a:r>
            <a:r>
              <a:rPr lang="en-US" altLang="zh-CN" dirty="0" smtClean="0">
                <a:solidFill>
                  <a:schemeClr val="bg1"/>
                </a:solidFill>
              </a:rPr>
              <a:t>[2012] 2</a:t>
            </a:r>
            <a:r>
              <a:rPr lang="zh-CN" altLang="en-US" dirty="0" smtClean="0">
                <a:solidFill>
                  <a:schemeClr val="bg1"/>
                </a:solidFill>
              </a:rPr>
              <a:t>号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4" name="Freeform 170"/>
          <p:cNvSpPr>
            <a:spLocks/>
          </p:cNvSpPr>
          <p:nvPr/>
        </p:nvSpPr>
        <p:spPr bwMode="auto">
          <a:xfrm>
            <a:off x="2915816" y="1794063"/>
            <a:ext cx="5256584" cy="849695"/>
          </a:xfrm>
          <a:custGeom>
            <a:avLst/>
            <a:gdLst>
              <a:gd name="T0" fmla="*/ 0 w 4464"/>
              <a:gd name="T1" fmla="*/ 0 h 1159"/>
              <a:gd name="T2" fmla="*/ 104 w 4464"/>
              <a:gd name="T3" fmla="*/ 169 h 1159"/>
              <a:gd name="T4" fmla="*/ 0 w 4464"/>
              <a:gd name="T5" fmla="*/ 336 h 1159"/>
              <a:gd name="T6" fmla="*/ 3516 w 4464"/>
              <a:gd name="T7" fmla="*/ 336 h 1159"/>
              <a:gd name="T8" fmla="*/ 3517 w 4464"/>
              <a:gd name="T9" fmla="*/ 0 h 1159"/>
              <a:gd name="T10" fmla="*/ 0 w 4464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64" h="1159">
                <a:moveTo>
                  <a:pt x="0" y="0"/>
                </a:moveTo>
                <a:lnTo>
                  <a:pt x="132" y="583"/>
                </a:lnTo>
                <a:lnTo>
                  <a:pt x="0" y="1159"/>
                </a:lnTo>
                <a:lnTo>
                  <a:pt x="4463" y="1159"/>
                </a:lnTo>
                <a:lnTo>
                  <a:pt x="4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AutoShape 171"/>
          <p:cNvSpPr>
            <a:spLocks noChangeArrowheads="1"/>
          </p:cNvSpPr>
          <p:nvPr/>
        </p:nvSpPr>
        <p:spPr bwMode="auto">
          <a:xfrm>
            <a:off x="982816" y="1779662"/>
            <a:ext cx="1933000" cy="848587"/>
          </a:xfrm>
          <a:prstGeom prst="homePlate">
            <a:avLst>
              <a:gd name="adj" fmla="val 14948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Box 172"/>
          <p:cNvSpPr txBox="1">
            <a:spLocks noChangeArrowheads="1"/>
          </p:cNvSpPr>
          <p:nvPr/>
        </p:nvSpPr>
        <p:spPr bwMode="auto">
          <a:xfrm>
            <a:off x="1043608" y="1863890"/>
            <a:ext cx="16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关于加强卫生信息化建设的指导意见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8" name="Freeform 170"/>
          <p:cNvSpPr>
            <a:spLocks/>
          </p:cNvSpPr>
          <p:nvPr/>
        </p:nvSpPr>
        <p:spPr bwMode="auto">
          <a:xfrm>
            <a:off x="2915816" y="3666271"/>
            <a:ext cx="5256584" cy="849695"/>
          </a:xfrm>
          <a:custGeom>
            <a:avLst/>
            <a:gdLst>
              <a:gd name="T0" fmla="*/ 0 w 4464"/>
              <a:gd name="T1" fmla="*/ 0 h 1159"/>
              <a:gd name="T2" fmla="*/ 104 w 4464"/>
              <a:gd name="T3" fmla="*/ 169 h 1159"/>
              <a:gd name="T4" fmla="*/ 0 w 4464"/>
              <a:gd name="T5" fmla="*/ 336 h 1159"/>
              <a:gd name="T6" fmla="*/ 3516 w 4464"/>
              <a:gd name="T7" fmla="*/ 336 h 1159"/>
              <a:gd name="T8" fmla="*/ 3517 w 4464"/>
              <a:gd name="T9" fmla="*/ 0 h 1159"/>
              <a:gd name="T10" fmla="*/ 0 w 4464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64" h="1159">
                <a:moveTo>
                  <a:pt x="0" y="0"/>
                </a:moveTo>
                <a:lnTo>
                  <a:pt x="132" y="583"/>
                </a:lnTo>
                <a:lnTo>
                  <a:pt x="0" y="1159"/>
                </a:lnTo>
                <a:lnTo>
                  <a:pt x="4463" y="1159"/>
                </a:lnTo>
                <a:lnTo>
                  <a:pt x="4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AutoShape 171"/>
          <p:cNvSpPr>
            <a:spLocks noChangeArrowheads="1"/>
          </p:cNvSpPr>
          <p:nvPr/>
        </p:nvSpPr>
        <p:spPr bwMode="auto">
          <a:xfrm>
            <a:off x="982816" y="3651870"/>
            <a:ext cx="1933000" cy="848587"/>
          </a:xfrm>
          <a:prstGeom prst="homePlate">
            <a:avLst>
              <a:gd name="adj" fmla="val 14948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Box 172"/>
          <p:cNvSpPr txBox="1">
            <a:spLocks noChangeArrowheads="1"/>
          </p:cNvSpPr>
          <p:nvPr/>
        </p:nvSpPr>
        <p:spPr bwMode="auto">
          <a:xfrm>
            <a:off x="1049482" y="3609245"/>
            <a:ext cx="168014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信息安全技术网络安全等级保护基本要求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GB/T22239-2019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4" name="Text Box 172"/>
          <p:cNvSpPr txBox="1">
            <a:spLocks noChangeArrowheads="1"/>
          </p:cNvSpPr>
          <p:nvPr/>
        </p:nvSpPr>
        <p:spPr bwMode="auto">
          <a:xfrm>
            <a:off x="3059832" y="915566"/>
            <a:ext cx="48965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实施国家信息安全等级保护制度，实行信息系统操作权限分级管理，保障网络信息安全，保护患者隐私。推动系统运行维护的规范化管理，落实突发事件响应机制，保证业务的连续性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Box 172"/>
          <p:cNvSpPr txBox="1">
            <a:spLocks noChangeArrowheads="1"/>
          </p:cNvSpPr>
          <p:nvPr/>
        </p:nvSpPr>
        <p:spPr bwMode="auto">
          <a:xfrm>
            <a:off x="3131840" y="1851670"/>
            <a:ext cx="48965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加强卫生信息安全保障体系建设，落实国家信息安全等级保护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卫生信息系统安全风险评估工作，确保信息安全和系统运行安全。</a:t>
            </a:r>
          </a:p>
        </p:txBody>
      </p:sp>
      <p:sp>
        <p:nvSpPr>
          <p:cNvPr id="56" name="Text Box 172"/>
          <p:cNvSpPr txBox="1">
            <a:spLocks noChangeArrowheads="1"/>
          </p:cNvSpPr>
          <p:nvPr/>
        </p:nvSpPr>
        <p:spPr bwMode="auto">
          <a:xfrm>
            <a:off x="3131840" y="3592636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应提供重要数据的本地数据备份与恢复功能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应提供异地数据备份功能，利用通信网络将重要数据定时批量传送至备用场地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70"/>
          <p:cNvSpPr>
            <a:spLocks/>
          </p:cNvSpPr>
          <p:nvPr/>
        </p:nvSpPr>
        <p:spPr bwMode="auto">
          <a:xfrm>
            <a:off x="2915816" y="2730167"/>
            <a:ext cx="5256584" cy="849695"/>
          </a:xfrm>
          <a:custGeom>
            <a:avLst/>
            <a:gdLst>
              <a:gd name="T0" fmla="*/ 0 w 4464"/>
              <a:gd name="T1" fmla="*/ 0 h 1159"/>
              <a:gd name="T2" fmla="*/ 104 w 4464"/>
              <a:gd name="T3" fmla="*/ 169 h 1159"/>
              <a:gd name="T4" fmla="*/ 0 w 4464"/>
              <a:gd name="T5" fmla="*/ 336 h 1159"/>
              <a:gd name="T6" fmla="*/ 3516 w 4464"/>
              <a:gd name="T7" fmla="*/ 336 h 1159"/>
              <a:gd name="T8" fmla="*/ 3517 w 4464"/>
              <a:gd name="T9" fmla="*/ 0 h 1159"/>
              <a:gd name="T10" fmla="*/ 0 w 4464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64" h="1159">
                <a:moveTo>
                  <a:pt x="0" y="0"/>
                </a:moveTo>
                <a:lnTo>
                  <a:pt x="132" y="583"/>
                </a:lnTo>
                <a:lnTo>
                  <a:pt x="0" y="1159"/>
                </a:lnTo>
                <a:lnTo>
                  <a:pt x="4463" y="1159"/>
                </a:lnTo>
                <a:lnTo>
                  <a:pt x="4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171"/>
          <p:cNvSpPr>
            <a:spLocks noChangeArrowheads="1"/>
          </p:cNvSpPr>
          <p:nvPr/>
        </p:nvSpPr>
        <p:spPr bwMode="auto">
          <a:xfrm>
            <a:off x="982816" y="2715766"/>
            <a:ext cx="1933000" cy="848587"/>
          </a:xfrm>
          <a:prstGeom prst="homePlate">
            <a:avLst>
              <a:gd name="adj" fmla="val 14948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172"/>
          <p:cNvSpPr txBox="1">
            <a:spLocks noChangeArrowheads="1"/>
          </p:cNvSpPr>
          <p:nvPr/>
        </p:nvSpPr>
        <p:spPr bwMode="auto">
          <a:xfrm>
            <a:off x="1043608" y="2787774"/>
            <a:ext cx="168601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全国医院信息化建设标准与规范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zh-CN" altLang="en-US" dirty="0">
                <a:solidFill>
                  <a:schemeClr val="bg1"/>
                </a:solidFill>
              </a:rPr>
              <a:t>试行</a:t>
            </a:r>
            <a:r>
              <a:rPr lang="en-US" altLang="zh-CN" dirty="0">
                <a:solidFill>
                  <a:schemeClr val="bg1"/>
                </a:solidFill>
              </a:rPr>
              <a:t>)》</a:t>
            </a:r>
          </a:p>
        </p:txBody>
      </p:sp>
      <p:sp>
        <p:nvSpPr>
          <p:cNvPr id="24" name="Text Box 172"/>
          <p:cNvSpPr txBox="1">
            <a:spLocks noChangeArrowheads="1"/>
          </p:cNvSpPr>
          <p:nvPr/>
        </p:nvSpPr>
        <p:spPr bwMode="auto">
          <a:xfrm>
            <a:off x="3131840" y="2787774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对二级医院本地数据备份组件及技术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出要求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对二级医院本地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数据恢复指标提出要求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0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1"/>
          <p:cNvSpPr txBox="1"/>
          <p:nvPr/>
        </p:nvSpPr>
        <p:spPr>
          <a:xfrm>
            <a:off x="3027482" y="2017570"/>
            <a:ext cx="4208814" cy="105823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第二部分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1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en-US" altLang="zh-CN" sz="20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alt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医疗</a:t>
            </a:r>
            <a:r>
              <a:rPr lang="zh-CN" altLang="en-US" sz="23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关键业务永续方案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7" name="直接连接符 9"/>
          <p:cNvCxnSpPr/>
          <p:nvPr/>
        </p:nvCxnSpPr>
        <p:spPr>
          <a:xfrm flipV="1">
            <a:off x="2660901" y="1923678"/>
            <a:ext cx="0" cy="1420419"/>
          </a:xfrm>
          <a:prstGeom prst="line">
            <a:avLst/>
          </a:prstGeom>
          <a:noFill/>
          <a:ln w="12700" cap="flat" cmpd="sng" algn="ctr">
            <a:solidFill>
              <a:srgbClr val="E60012"/>
            </a:solidFill>
            <a:prstDash val="dash"/>
          </a:ln>
          <a:effectLst/>
        </p:spPr>
      </p:cxnSp>
      <p:sp>
        <p:nvSpPr>
          <p:cNvPr id="18" name="TextBox 13"/>
          <p:cNvSpPr txBox="1"/>
          <p:nvPr/>
        </p:nvSpPr>
        <p:spPr>
          <a:xfrm>
            <a:off x="1407117" y="3189672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0A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A0A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25"/>
          <p:cNvGrpSpPr/>
          <p:nvPr/>
        </p:nvGrpSpPr>
        <p:grpSpPr>
          <a:xfrm>
            <a:off x="1259632" y="1989267"/>
            <a:ext cx="1050058" cy="1050116"/>
            <a:chOff x="304800" y="673100"/>
            <a:chExt cx="4000500" cy="4000500"/>
          </a:xfrm>
          <a:solidFill>
            <a:srgbClr val="E60012"/>
          </a:solidFill>
          <a:effectLst/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1259632" y="2237325"/>
            <a:ext cx="90257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31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2956840"/>
              </p:ext>
            </p:extLst>
          </p:nvPr>
        </p:nvGraphicFramePr>
        <p:xfrm>
          <a:off x="827584" y="815036"/>
          <a:ext cx="7488832" cy="384494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17899"/>
                <a:gridCol w="3344526"/>
                <a:gridCol w="1542231"/>
                <a:gridCol w="1584176"/>
              </a:tblGrid>
              <a:tr h="7269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5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指标</a:t>
                      </a:r>
                      <a:endParaRPr lang="zh-CN" altLang="en-US" sz="15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5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具体内容和要求</a:t>
                      </a:r>
                      <a:endParaRPr lang="zh-CN" altLang="en-US" sz="15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5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二级医院</a:t>
                      </a:r>
                      <a:endParaRPr lang="zh-CN" altLang="en-US" sz="15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5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三级乙等医院</a:t>
                      </a:r>
                      <a:endParaRPr lang="zh-CN" altLang="en-US" sz="15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8365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本地数据备份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具有存储磁盘阵列和存储备份软件等</a:t>
                      </a:r>
                      <a:r>
                        <a:rPr lang="en-US" altLang="zh-CN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个组件</a:t>
                      </a:r>
                    </a:p>
                    <a:p>
                      <a:pPr marL="228600" indent="-22860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支持使用数据快照、同异步复制等</a:t>
                      </a:r>
                      <a:r>
                        <a:rPr lang="en-US" altLang="zh-CN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种相关技术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具备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个组件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支持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种技术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具备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个组件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支持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种技术</a:t>
                      </a:r>
                    </a:p>
                  </a:txBody>
                  <a:tcPr anchor="ctr"/>
                </a:tc>
              </a:tr>
              <a:tr h="7269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本地数据恢复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具备关键业务信息系统复原时间目标（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RTO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）和复原点目标（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RPO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）等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项指标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关键业务信息系统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RTO≦30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分钟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RPO≦15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分钟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关键业务信息系统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RTO≦20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分钟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RPO≦15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分钟</a:t>
                      </a:r>
                    </a:p>
                  </a:txBody>
                  <a:tcPr anchor="ctr"/>
                </a:tc>
              </a:tr>
              <a:tr h="7269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异地数据备份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具有存储磁盘阵列和存储备份软件等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个组件</a:t>
                      </a:r>
                      <a:endParaRPr lang="en-US" altLang="zh-CN" sz="1000" u="none" strike="noStrike" kern="1200" baseline="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支持使用存储镜像、数据异步备份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种相关技术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l"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具备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个组件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支持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种技术</a:t>
                      </a:r>
                    </a:p>
                  </a:txBody>
                  <a:tcPr anchor="ctr"/>
                </a:tc>
              </a:tr>
              <a:tr h="7269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异地数据恢复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具备关键业务信息系统复原时间目标（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RTO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）和复原点（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RPO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）等</a:t>
                      </a:r>
                      <a:r>
                        <a:rPr lang="en-US" altLang="zh-CN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 u="none" strike="noStrike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项指标</a:t>
                      </a:r>
                      <a:endParaRPr lang="en-US" altLang="zh-CN" sz="1000" u="none" strike="noStrike" kern="1200" baseline="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关键业务信息系统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RTO≦1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小时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u"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RPO≦30</a:t>
                      </a:r>
                      <a:r>
                        <a:rPr lang="zh-CN" alt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分钟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标题 15"/>
          <p:cNvSpPr>
            <a:spLocks noGrp="1"/>
          </p:cNvSpPr>
          <p:nvPr>
            <p:ph type="title"/>
          </p:nvPr>
        </p:nvSpPr>
        <p:spPr>
          <a:xfrm>
            <a:off x="447013" y="267494"/>
            <a:ext cx="8229443" cy="457200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医院数据备份与恢复要求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48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443" cy="457200"/>
          </a:xfrm>
        </p:spPr>
        <p:txBody>
          <a:bodyPr/>
          <a:lstStyle/>
          <a:p>
            <a:pPr algn="ctr"/>
            <a:r>
              <a:rPr lang="en-US" altLang="zh-CN" sz="2400" dirty="0" smtClean="0"/>
              <a:t>H3C</a:t>
            </a:r>
            <a:r>
              <a:rPr lang="zh-CN" altLang="en-US" sz="2400" dirty="0" smtClean="0"/>
              <a:t>医疗关键业务永续方案</a:t>
            </a:r>
            <a:r>
              <a:rPr lang="zh-CN" altLang="en-US" sz="2400" dirty="0"/>
              <a:t>架构图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187624" y="924818"/>
            <a:ext cx="6624736" cy="752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35" name="object 65"/>
          <p:cNvSpPr txBox="1"/>
          <p:nvPr/>
        </p:nvSpPr>
        <p:spPr>
          <a:xfrm>
            <a:off x="1043608" y="2005690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虚拟化平台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051720" y="915566"/>
            <a:ext cx="0" cy="360039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21" name="object 65"/>
          <p:cNvSpPr txBox="1"/>
          <p:nvPr/>
        </p:nvSpPr>
        <p:spPr>
          <a:xfrm>
            <a:off x="6876256" y="1851670"/>
            <a:ext cx="792088" cy="2260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备份一体机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cxnSp>
        <p:nvCxnSpPr>
          <p:cNvPr id="25" name="Straight Connector 93"/>
          <p:cNvCxnSpPr/>
          <p:nvPr/>
        </p:nvCxnSpPr>
        <p:spPr>
          <a:xfrm flipV="1">
            <a:off x="1979711" y="1995686"/>
            <a:ext cx="1" cy="165191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4640898" y="915566"/>
            <a:ext cx="3110" cy="504055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cxnSp>
        <p:nvCxnSpPr>
          <p:cNvPr id="16" name="Straight Connector 93"/>
          <p:cNvCxnSpPr/>
          <p:nvPr/>
        </p:nvCxnSpPr>
        <p:spPr>
          <a:xfrm flipV="1">
            <a:off x="2843808" y="3003799"/>
            <a:ext cx="0" cy="288031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93"/>
          <p:cNvCxnSpPr/>
          <p:nvPr/>
        </p:nvCxnSpPr>
        <p:spPr>
          <a:xfrm flipH="1" flipV="1">
            <a:off x="3059832" y="4155926"/>
            <a:ext cx="360040" cy="226466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93"/>
          <p:cNvCxnSpPr/>
          <p:nvPr/>
        </p:nvCxnSpPr>
        <p:spPr>
          <a:xfrm flipV="1">
            <a:off x="4569656" y="1779662"/>
            <a:ext cx="2344" cy="353908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93"/>
          <p:cNvCxnSpPr/>
          <p:nvPr/>
        </p:nvCxnSpPr>
        <p:spPr>
          <a:xfrm flipV="1">
            <a:off x="1979712" y="2139702"/>
            <a:ext cx="3816424" cy="2202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93"/>
          <p:cNvCxnSpPr/>
          <p:nvPr/>
        </p:nvCxnSpPr>
        <p:spPr>
          <a:xfrm flipH="1" flipV="1">
            <a:off x="2771800" y="3075806"/>
            <a:ext cx="2" cy="219176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475656" y="1275606"/>
            <a:ext cx="2304256" cy="720080"/>
          </a:xfrm>
          <a:prstGeom prst="rect">
            <a:avLst/>
          </a:prstGeom>
          <a:solidFill>
            <a:srgbClr val="6F889D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347614"/>
            <a:ext cx="981075" cy="232064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707654"/>
            <a:ext cx="981075" cy="232064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829" y="1347614"/>
            <a:ext cx="981075" cy="232064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829" y="1707654"/>
            <a:ext cx="981075" cy="232064"/>
          </a:xfrm>
          <a:prstGeom prst="rect">
            <a:avLst/>
          </a:prstGeom>
        </p:spPr>
      </p:pic>
      <p:cxnSp>
        <p:nvCxnSpPr>
          <p:cNvPr id="113" name="直接连接符 112"/>
          <p:cNvCxnSpPr/>
          <p:nvPr/>
        </p:nvCxnSpPr>
        <p:spPr>
          <a:xfrm flipV="1">
            <a:off x="3203848" y="915566"/>
            <a:ext cx="0" cy="360039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cxnSp>
        <p:nvCxnSpPr>
          <p:cNvPr id="114" name="直接连接符 113"/>
          <p:cNvCxnSpPr/>
          <p:nvPr/>
        </p:nvCxnSpPr>
        <p:spPr>
          <a:xfrm flipH="1" flipV="1">
            <a:off x="5865034" y="915566"/>
            <a:ext cx="3110" cy="504055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cxnSp>
        <p:nvCxnSpPr>
          <p:cNvPr id="115" name="直接连接符 114"/>
          <p:cNvCxnSpPr/>
          <p:nvPr/>
        </p:nvCxnSpPr>
        <p:spPr>
          <a:xfrm flipV="1">
            <a:off x="7164288" y="915568"/>
            <a:ext cx="1" cy="576062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</a:ln>
          <a:effectLst/>
        </p:spPr>
      </p:cxnSp>
      <p:pic>
        <p:nvPicPr>
          <p:cNvPr id="93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60232" y="1419622"/>
            <a:ext cx="1071114" cy="360040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4788024" y="2499742"/>
            <a:ext cx="1676857" cy="263703"/>
            <a:chOff x="1475656" y="2283718"/>
            <a:chExt cx="1676857" cy="263703"/>
          </a:xfrm>
        </p:grpSpPr>
        <p:sp>
          <p:nvSpPr>
            <p:cNvPr id="53" name="矩形 52"/>
            <p:cNvSpPr/>
            <p:nvPr/>
          </p:nvSpPr>
          <p:spPr>
            <a:xfrm>
              <a:off x="1475656" y="2283718"/>
              <a:ext cx="1676857" cy="263703"/>
            </a:xfrm>
            <a:prstGeom prst="rect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50445" tIns="25223" rIns="50445" bIns="2522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04410"/>
              <a:endParaRPr lang="zh-CN" altLang="en-US" sz="1191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547664" y="2355726"/>
              <a:ext cx="720080" cy="144016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2411760" y="2355726"/>
              <a:ext cx="720080" cy="144016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555776" y="2499742"/>
            <a:ext cx="1676858" cy="263702"/>
            <a:chOff x="2123728" y="2283718"/>
            <a:chExt cx="1676858" cy="263702"/>
          </a:xfrm>
        </p:grpSpPr>
        <p:pic>
          <p:nvPicPr>
            <p:cNvPr id="50" name="Picture 1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2195736" y="2355726"/>
              <a:ext cx="720080" cy="156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2123728" y="2283718"/>
              <a:ext cx="1676858" cy="26370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50445" tIns="25223" rIns="50445" bIns="2522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04410"/>
              <a:endParaRPr lang="zh-CN" altLang="en-US" sz="1191" b="1" kern="0" dirty="0">
                <a:solidFill>
                  <a:prstClr val="black"/>
                </a:solidFill>
              </a:endParaRPr>
            </a:p>
          </p:txBody>
        </p:sp>
        <p:pic>
          <p:nvPicPr>
            <p:cNvPr id="118" name="Picture 1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3059832" y="2355726"/>
              <a:ext cx="720080" cy="156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19" name="Straight Connector 93"/>
          <p:cNvCxnSpPr/>
          <p:nvPr/>
        </p:nvCxnSpPr>
        <p:spPr>
          <a:xfrm flipV="1">
            <a:off x="2051720" y="2211710"/>
            <a:ext cx="3816424" cy="2202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93"/>
          <p:cNvCxnSpPr/>
          <p:nvPr/>
        </p:nvCxnSpPr>
        <p:spPr>
          <a:xfrm flipV="1">
            <a:off x="3203847" y="1995686"/>
            <a:ext cx="1" cy="165191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93"/>
          <p:cNvCxnSpPr/>
          <p:nvPr/>
        </p:nvCxnSpPr>
        <p:spPr>
          <a:xfrm flipV="1">
            <a:off x="5796136" y="1779662"/>
            <a:ext cx="2344" cy="353908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93"/>
          <p:cNvCxnSpPr/>
          <p:nvPr/>
        </p:nvCxnSpPr>
        <p:spPr>
          <a:xfrm flipV="1">
            <a:off x="2051720" y="1995686"/>
            <a:ext cx="1" cy="216024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93"/>
          <p:cNvCxnSpPr/>
          <p:nvPr/>
        </p:nvCxnSpPr>
        <p:spPr>
          <a:xfrm flipV="1">
            <a:off x="3275855" y="1995686"/>
            <a:ext cx="1" cy="216024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93"/>
          <p:cNvCxnSpPr/>
          <p:nvPr/>
        </p:nvCxnSpPr>
        <p:spPr>
          <a:xfrm flipV="1">
            <a:off x="4644008" y="1779662"/>
            <a:ext cx="2344" cy="432048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67944" y="1347614"/>
            <a:ext cx="1080120" cy="576064"/>
          </a:xfrm>
          <a:prstGeom prst="rect">
            <a:avLst/>
          </a:prstGeom>
        </p:spPr>
      </p:pic>
      <p:cxnSp>
        <p:nvCxnSpPr>
          <p:cNvPr id="141" name="Straight Connector 93"/>
          <p:cNvCxnSpPr/>
          <p:nvPr/>
        </p:nvCxnSpPr>
        <p:spPr>
          <a:xfrm flipV="1">
            <a:off x="5868144" y="1779662"/>
            <a:ext cx="2344" cy="432048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2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64088" y="1347614"/>
            <a:ext cx="1080120" cy="576064"/>
          </a:xfrm>
          <a:prstGeom prst="rect">
            <a:avLst/>
          </a:prstGeom>
        </p:spPr>
      </p:pic>
      <p:cxnSp>
        <p:nvCxnSpPr>
          <p:cNvPr id="149" name="Straight Connector 93"/>
          <p:cNvCxnSpPr/>
          <p:nvPr/>
        </p:nvCxnSpPr>
        <p:spPr>
          <a:xfrm flipV="1">
            <a:off x="3419872" y="2139702"/>
            <a:ext cx="2344" cy="353908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93"/>
          <p:cNvCxnSpPr/>
          <p:nvPr/>
        </p:nvCxnSpPr>
        <p:spPr>
          <a:xfrm flipV="1">
            <a:off x="5652120" y="2211710"/>
            <a:ext cx="1" cy="288032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93"/>
          <p:cNvCxnSpPr/>
          <p:nvPr/>
        </p:nvCxnSpPr>
        <p:spPr>
          <a:xfrm>
            <a:off x="2843808" y="3003798"/>
            <a:ext cx="2808312" cy="0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93"/>
          <p:cNvCxnSpPr/>
          <p:nvPr/>
        </p:nvCxnSpPr>
        <p:spPr>
          <a:xfrm>
            <a:off x="2771800" y="3075806"/>
            <a:ext cx="2808312" cy="10004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93"/>
          <p:cNvCxnSpPr/>
          <p:nvPr/>
        </p:nvCxnSpPr>
        <p:spPr>
          <a:xfrm flipH="1" flipV="1">
            <a:off x="4211958" y="3075806"/>
            <a:ext cx="2" cy="219176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78076" y="3291830"/>
            <a:ext cx="318060" cy="1008112"/>
          </a:xfrm>
          <a:prstGeom prst="rect">
            <a:avLst/>
          </a:prstGeom>
          <a:ln w="28575">
            <a:noFill/>
            <a:miter lim="800000"/>
            <a:headEnd type="none" w="med" len="med"/>
            <a:tailEnd type="none" w="med" len="med"/>
          </a:ln>
        </p:spPr>
      </p:pic>
      <p:cxnSp>
        <p:nvCxnSpPr>
          <p:cNvPr id="162" name="Straight Connector 93"/>
          <p:cNvCxnSpPr/>
          <p:nvPr/>
        </p:nvCxnSpPr>
        <p:spPr>
          <a:xfrm flipH="1" flipV="1">
            <a:off x="5580110" y="3075806"/>
            <a:ext cx="2" cy="219176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93"/>
          <p:cNvCxnSpPr/>
          <p:nvPr/>
        </p:nvCxnSpPr>
        <p:spPr>
          <a:xfrm flipV="1">
            <a:off x="4283968" y="3003798"/>
            <a:ext cx="0" cy="288031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93"/>
          <p:cNvCxnSpPr/>
          <p:nvPr/>
        </p:nvCxnSpPr>
        <p:spPr>
          <a:xfrm flipV="1">
            <a:off x="5652120" y="2797778"/>
            <a:ext cx="0" cy="504056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93"/>
          <p:cNvCxnSpPr/>
          <p:nvPr/>
        </p:nvCxnSpPr>
        <p:spPr>
          <a:xfrm flipV="1">
            <a:off x="3635896" y="4155927"/>
            <a:ext cx="432048" cy="216023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" name="组合 183"/>
          <p:cNvGrpSpPr/>
          <p:nvPr/>
        </p:nvGrpSpPr>
        <p:grpSpPr>
          <a:xfrm>
            <a:off x="3419872" y="4299942"/>
            <a:ext cx="274250" cy="298036"/>
            <a:chOff x="3275856" y="4299942"/>
            <a:chExt cx="274250" cy="298036"/>
          </a:xfrm>
        </p:grpSpPr>
        <p:grpSp>
          <p:nvGrpSpPr>
            <p:cNvPr id="172" name="Group 81"/>
            <p:cNvGrpSpPr>
              <a:grpSpLocks/>
            </p:cNvGrpSpPr>
            <p:nvPr/>
          </p:nvGrpSpPr>
          <p:grpSpPr bwMode="auto">
            <a:xfrm>
              <a:off x="3275856" y="4299942"/>
              <a:ext cx="274250" cy="298036"/>
              <a:chOff x="4272" y="1872"/>
              <a:chExt cx="925" cy="1717"/>
            </a:xfrm>
          </p:grpSpPr>
          <p:sp>
            <p:nvSpPr>
              <p:cNvPr id="173" name="Freeform 82"/>
              <p:cNvSpPr>
                <a:spLocks/>
              </p:cNvSpPr>
              <p:nvPr/>
            </p:nvSpPr>
            <p:spPr bwMode="auto">
              <a:xfrm>
                <a:off x="4536" y="3062"/>
                <a:ext cx="637" cy="527"/>
              </a:xfrm>
              <a:custGeom>
                <a:avLst/>
                <a:gdLst>
                  <a:gd name="T0" fmla="*/ 5799 w 5799"/>
                  <a:gd name="T1" fmla="*/ 0 h 4798"/>
                  <a:gd name="T2" fmla="*/ 0 w 5799"/>
                  <a:gd name="T3" fmla="*/ 4101 h 4798"/>
                  <a:gd name="T4" fmla="*/ 0 w 5799"/>
                  <a:gd name="T5" fmla="*/ 4798 h 4798"/>
                  <a:gd name="T6" fmla="*/ 5799 w 5799"/>
                  <a:gd name="T7" fmla="*/ 697 h 4798"/>
                  <a:gd name="T8" fmla="*/ 5799 w 5799"/>
                  <a:gd name="T9" fmla="*/ 0 h 47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99"/>
                  <a:gd name="T16" fmla="*/ 0 h 4798"/>
                  <a:gd name="T17" fmla="*/ 5799 w 5799"/>
                  <a:gd name="T18" fmla="*/ 4798 h 47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99" h="4798">
                    <a:moveTo>
                      <a:pt x="5799" y="0"/>
                    </a:moveTo>
                    <a:lnTo>
                      <a:pt x="0" y="4101"/>
                    </a:lnTo>
                    <a:lnTo>
                      <a:pt x="0" y="4798"/>
                    </a:lnTo>
                    <a:lnTo>
                      <a:pt x="5799" y="697"/>
                    </a:lnTo>
                    <a:lnTo>
                      <a:pt x="5799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4" name="Freeform 83"/>
              <p:cNvSpPr>
                <a:spLocks/>
              </p:cNvSpPr>
              <p:nvPr/>
            </p:nvSpPr>
            <p:spPr bwMode="auto">
              <a:xfrm>
                <a:off x="4296" y="3342"/>
                <a:ext cx="240" cy="247"/>
              </a:xfrm>
              <a:custGeom>
                <a:avLst/>
                <a:gdLst>
                  <a:gd name="T0" fmla="*/ 2190 w 2190"/>
                  <a:gd name="T1" fmla="*/ 1550 h 2247"/>
                  <a:gd name="T2" fmla="*/ 0 w 2190"/>
                  <a:gd name="T3" fmla="*/ 0 h 2247"/>
                  <a:gd name="T4" fmla="*/ 0 w 2190"/>
                  <a:gd name="T5" fmla="*/ 699 h 2247"/>
                  <a:gd name="T6" fmla="*/ 2190 w 2190"/>
                  <a:gd name="T7" fmla="*/ 2247 h 2247"/>
                  <a:gd name="T8" fmla="*/ 2190 w 2190"/>
                  <a:gd name="T9" fmla="*/ 1550 h 22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0"/>
                  <a:gd name="T16" fmla="*/ 0 h 2247"/>
                  <a:gd name="T17" fmla="*/ 2190 w 2190"/>
                  <a:gd name="T18" fmla="*/ 2247 h 22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0" h="2247">
                    <a:moveTo>
                      <a:pt x="2190" y="1550"/>
                    </a:moveTo>
                    <a:lnTo>
                      <a:pt x="0" y="0"/>
                    </a:lnTo>
                    <a:lnTo>
                      <a:pt x="0" y="699"/>
                    </a:lnTo>
                    <a:lnTo>
                      <a:pt x="2190" y="2247"/>
                    </a:lnTo>
                    <a:lnTo>
                      <a:pt x="2190" y="1550"/>
                    </a:lnTo>
                    <a:close/>
                  </a:path>
                </a:pathLst>
              </a:custGeom>
              <a:solidFill>
                <a:srgbClr val="717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5" name="Freeform 84"/>
              <p:cNvSpPr>
                <a:spLocks/>
              </p:cNvSpPr>
              <p:nvPr/>
            </p:nvSpPr>
            <p:spPr bwMode="auto">
              <a:xfrm>
                <a:off x="4525" y="2051"/>
                <a:ext cx="672" cy="1487"/>
              </a:xfrm>
              <a:custGeom>
                <a:avLst/>
                <a:gdLst>
                  <a:gd name="T0" fmla="*/ 6116 w 6116"/>
                  <a:gd name="T1" fmla="*/ 0 h 13550"/>
                  <a:gd name="T2" fmla="*/ 0 w 6116"/>
                  <a:gd name="T3" fmla="*/ 4325 h 13550"/>
                  <a:gd name="T4" fmla="*/ 0 w 6116"/>
                  <a:gd name="T5" fmla="*/ 13550 h 13550"/>
                  <a:gd name="T6" fmla="*/ 6116 w 6116"/>
                  <a:gd name="T7" fmla="*/ 9225 h 13550"/>
                  <a:gd name="T8" fmla="*/ 6116 w 6116"/>
                  <a:gd name="T9" fmla="*/ 0 h 135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16"/>
                  <a:gd name="T16" fmla="*/ 0 h 13550"/>
                  <a:gd name="T17" fmla="*/ 6116 w 6116"/>
                  <a:gd name="T18" fmla="*/ 13550 h 135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16" h="13550">
                    <a:moveTo>
                      <a:pt x="6116" y="0"/>
                    </a:moveTo>
                    <a:lnTo>
                      <a:pt x="0" y="4325"/>
                    </a:lnTo>
                    <a:lnTo>
                      <a:pt x="0" y="13550"/>
                    </a:lnTo>
                    <a:lnTo>
                      <a:pt x="6116" y="9225"/>
                    </a:lnTo>
                    <a:lnTo>
                      <a:pt x="6116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6" name="Freeform 85"/>
              <p:cNvSpPr>
                <a:spLocks/>
              </p:cNvSpPr>
              <p:nvPr/>
            </p:nvSpPr>
            <p:spPr bwMode="auto">
              <a:xfrm>
                <a:off x="4272" y="2347"/>
                <a:ext cx="253" cy="1191"/>
              </a:xfrm>
              <a:custGeom>
                <a:avLst/>
                <a:gdLst>
                  <a:gd name="T0" fmla="*/ 2308 w 2308"/>
                  <a:gd name="T1" fmla="*/ 1632 h 10857"/>
                  <a:gd name="T2" fmla="*/ 0 w 2308"/>
                  <a:gd name="T3" fmla="*/ 0 h 10857"/>
                  <a:gd name="T4" fmla="*/ 0 w 2308"/>
                  <a:gd name="T5" fmla="*/ 9224 h 10857"/>
                  <a:gd name="T6" fmla="*/ 2308 w 2308"/>
                  <a:gd name="T7" fmla="*/ 10857 h 10857"/>
                  <a:gd name="T8" fmla="*/ 2308 w 2308"/>
                  <a:gd name="T9" fmla="*/ 1632 h 108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8"/>
                  <a:gd name="T16" fmla="*/ 0 h 10857"/>
                  <a:gd name="T17" fmla="*/ 2308 w 2308"/>
                  <a:gd name="T18" fmla="*/ 10857 h 108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8" h="10857">
                    <a:moveTo>
                      <a:pt x="2308" y="1632"/>
                    </a:moveTo>
                    <a:lnTo>
                      <a:pt x="0" y="0"/>
                    </a:lnTo>
                    <a:lnTo>
                      <a:pt x="0" y="9224"/>
                    </a:lnTo>
                    <a:lnTo>
                      <a:pt x="2308" y="10857"/>
                    </a:lnTo>
                    <a:lnTo>
                      <a:pt x="2308" y="1632"/>
                    </a:ln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7" name="Freeform 86"/>
              <p:cNvSpPr>
                <a:spLocks/>
              </p:cNvSpPr>
              <p:nvPr/>
            </p:nvSpPr>
            <p:spPr bwMode="auto">
              <a:xfrm>
                <a:off x="4272" y="1872"/>
                <a:ext cx="925" cy="654"/>
              </a:xfrm>
              <a:custGeom>
                <a:avLst/>
                <a:gdLst>
                  <a:gd name="T0" fmla="*/ 8424 w 8424"/>
                  <a:gd name="T1" fmla="*/ 1632 h 5957"/>
                  <a:gd name="T2" fmla="*/ 2308 w 8424"/>
                  <a:gd name="T3" fmla="*/ 5957 h 5957"/>
                  <a:gd name="T4" fmla="*/ 0 w 8424"/>
                  <a:gd name="T5" fmla="*/ 4325 h 5957"/>
                  <a:gd name="T6" fmla="*/ 6116 w 8424"/>
                  <a:gd name="T7" fmla="*/ 0 h 5957"/>
                  <a:gd name="T8" fmla="*/ 8424 w 8424"/>
                  <a:gd name="T9" fmla="*/ 1632 h 59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24"/>
                  <a:gd name="T16" fmla="*/ 0 h 5957"/>
                  <a:gd name="T17" fmla="*/ 8424 w 8424"/>
                  <a:gd name="T18" fmla="*/ 5957 h 59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24" h="5957">
                    <a:moveTo>
                      <a:pt x="8424" y="1632"/>
                    </a:moveTo>
                    <a:lnTo>
                      <a:pt x="2308" y="5957"/>
                    </a:lnTo>
                    <a:lnTo>
                      <a:pt x="0" y="4325"/>
                    </a:lnTo>
                    <a:lnTo>
                      <a:pt x="6116" y="0"/>
                    </a:lnTo>
                    <a:lnTo>
                      <a:pt x="8424" y="1632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8" name="Freeform 87"/>
              <p:cNvSpPr>
                <a:spLocks noEditPoints="1"/>
              </p:cNvSpPr>
              <p:nvPr/>
            </p:nvSpPr>
            <p:spPr bwMode="auto">
              <a:xfrm>
                <a:off x="4297" y="2421"/>
                <a:ext cx="196" cy="1038"/>
              </a:xfrm>
              <a:custGeom>
                <a:avLst/>
                <a:gdLst>
                  <a:gd name="T0" fmla="*/ 1091 w 1785"/>
                  <a:gd name="T1" fmla="*/ 8965 h 9456"/>
                  <a:gd name="T2" fmla="*/ 0 w 1785"/>
                  <a:gd name="T3" fmla="*/ 8192 h 9456"/>
                  <a:gd name="T4" fmla="*/ 0 w 1785"/>
                  <a:gd name="T5" fmla="*/ 6843 h 9456"/>
                  <a:gd name="T6" fmla="*/ 1091 w 1785"/>
                  <a:gd name="T7" fmla="*/ 7616 h 9456"/>
                  <a:gd name="T8" fmla="*/ 1091 w 1785"/>
                  <a:gd name="T9" fmla="*/ 8965 h 9456"/>
                  <a:gd name="T10" fmla="*/ 0 w 1785"/>
                  <a:gd name="T11" fmla="*/ 1342 h 9456"/>
                  <a:gd name="T12" fmla="*/ 0 w 1785"/>
                  <a:gd name="T13" fmla="*/ 5322 h 9456"/>
                  <a:gd name="T14" fmla="*/ 1091 w 1785"/>
                  <a:gd name="T15" fmla="*/ 6094 h 9456"/>
                  <a:gd name="T16" fmla="*/ 1091 w 1785"/>
                  <a:gd name="T17" fmla="*/ 2114 h 9456"/>
                  <a:gd name="T18" fmla="*/ 0 w 1785"/>
                  <a:gd name="T19" fmla="*/ 1342 h 9456"/>
                  <a:gd name="T20" fmla="*/ 1091 w 1785"/>
                  <a:gd name="T21" fmla="*/ 6283 h 9456"/>
                  <a:gd name="T22" fmla="*/ 0 w 1785"/>
                  <a:gd name="T23" fmla="*/ 5511 h 9456"/>
                  <a:gd name="T24" fmla="*/ 0 w 1785"/>
                  <a:gd name="T25" fmla="*/ 6657 h 9456"/>
                  <a:gd name="T26" fmla="*/ 1091 w 1785"/>
                  <a:gd name="T27" fmla="*/ 7427 h 9456"/>
                  <a:gd name="T28" fmla="*/ 1091 w 1785"/>
                  <a:gd name="T29" fmla="*/ 6283 h 9456"/>
                  <a:gd name="T30" fmla="*/ 0 w 1785"/>
                  <a:gd name="T31" fmla="*/ 0 h 9456"/>
                  <a:gd name="T32" fmla="*/ 0 w 1785"/>
                  <a:gd name="T33" fmla="*/ 529 h 9456"/>
                  <a:gd name="T34" fmla="*/ 1785 w 1785"/>
                  <a:gd name="T35" fmla="*/ 1795 h 9456"/>
                  <a:gd name="T36" fmla="*/ 1785 w 1785"/>
                  <a:gd name="T37" fmla="*/ 1264 h 9456"/>
                  <a:gd name="T38" fmla="*/ 0 w 1785"/>
                  <a:gd name="T39" fmla="*/ 0 h 9456"/>
                  <a:gd name="T40" fmla="*/ 1244 w 1785"/>
                  <a:gd name="T41" fmla="*/ 9073 h 9456"/>
                  <a:gd name="T42" fmla="*/ 1785 w 1785"/>
                  <a:gd name="T43" fmla="*/ 9456 h 9456"/>
                  <a:gd name="T44" fmla="*/ 1785 w 1785"/>
                  <a:gd name="T45" fmla="*/ 2608 h 9456"/>
                  <a:gd name="T46" fmla="*/ 1244 w 1785"/>
                  <a:gd name="T47" fmla="*/ 2223 h 9456"/>
                  <a:gd name="T48" fmla="*/ 1244 w 1785"/>
                  <a:gd name="T49" fmla="*/ 9073 h 9456"/>
                  <a:gd name="T50" fmla="*/ 0 w 1785"/>
                  <a:gd name="T51" fmla="*/ 1153 h 9456"/>
                  <a:gd name="T52" fmla="*/ 1785 w 1785"/>
                  <a:gd name="T53" fmla="*/ 2419 h 9456"/>
                  <a:gd name="T54" fmla="*/ 1785 w 1785"/>
                  <a:gd name="T55" fmla="*/ 1982 h 9456"/>
                  <a:gd name="T56" fmla="*/ 0 w 1785"/>
                  <a:gd name="T57" fmla="*/ 718 h 9456"/>
                  <a:gd name="T58" fmla="*/ 0 w 1785"/>
                  <a:gd name="T59" fmla="*/ 1153 h 94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85"/>
                  <a:gd name="T91" fmla="*/ 0 h 9456"/>
                  <a:gd name="T92" fmla="*/ 1785 w 1785"/>
                  <a:gd name="T93" fmla="*/ 9456 h 94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85" h="9456">
                    <a:moveTo>
                      <a:pt x="1091" y="8965"/>
                    </a:moveTo>
                    <a:lnTo>
                      <a:pt x="0" y="8192"/>
                    </a:lnTo>
                    <a:lnTo>
                      <a:pt x="0" y="6843"/>
                    </a:lnTo>
                    <a:lnTo>
                      <a:pt x="1091" y="7616"/>
                    </a:lnTo>
                    <a:lnTo>
                      <a:pt x="1091" y="8965"/>
                    </a:lnTo>
                    <a:close/>
                    <a:moveTo>
                      <a:pt x="0" y="1342"/>
                    </a:moveTo>
                    <a:lnTo>
                      <a:pt x="0" y="5322"/>
                    </a:lnTo>
                    <a:lnTo>
                      <a:pt x="1091" y="6094"/>
                    </a:lnTo>
                    <a:lnTo>
                      <a:pt x="1091" y="2114"/>
                    </a:lnTo>
                    <a:lnTo>
                      <a:pt x="0" y="1342"/>
                    </a:lnTo>
                    <a:close/>
                    <a:moveTo>
                      <a:pt x="1091" y="6283"/>
                    </a:moveTo>
                    <a:lnTo>
                      <a:pt x="0" y="5511"/>
                    </a:lnTo>
                    <a:lnTo>
                      <a:pt x="0" y="6657"/>
                    </a:lnTo>
                    <a:lnTo>
                      <a:pt x="1091" y="7427"/>
                    </a:lnTo>
                    <a:lnTo>
                      <a:pt x="1091" y="6283"/>
                    </a:lnTo>
                    <a:close/>
                    <a:moveTo>
                      <a:pt x="0" y="0"/>
                    </a:moveTo>
                    <a:lnTo>
                      <a:pt x="0" y="529"/>
                    </a:lnTo>
                    <a:lnTo>
                      <a:pt x="1785" y="1795"/>
                    </a:lnTo>
                    <a:lnTo>
                      <a:pt x="1785" y="1264"/>
                    </a:lnTo>
                    <a:lnTo>
                      <a:pt x="0" y="0"/>
                    </a:lnTo>
                    <a:close/>
                    <a:moveTo>
                      <a:pt x="1244" y="9073"/>
                    </a:moveTo>
                    <a:lnTo>
                      <a:pt x="1785" y="9456"/>
                    </a:lnTo>
                    <a:lnTo>
                      <a:pt x="1785" y="2608"/>
                    </a:lnTo>
                    <a:lnTo>
                      <a:pt x="1244" y="2223"/>
                    </a:lnTo>
                    <a:lnTo>
                      <a:pt x="1244" y="9073"/>
                    </a:lnTo>
                    <a:close/>
                    <a:moveTo>
                      <a:pt x="0" y="1153"/>
                    </a:moveTo>
                    <a:lnTo>
                      <a:pt x="1785" y="2419"/>
                    </a:lnTo>
                    <a:lnTo>
                      <a:pt x="1785" y="1982"/>
                    </a:lnTo>
                    <a:lnTo>
                      <a:pt x="0" y="718"/>
                    </a:lnTo>
                    <a:lnTo>
                      <a:pt x="0" y="1153"/>
                    </a:lnTo>
                    <a:close/>
                  </a:path>
                </a:pathLst>
              </a:custGeom>
              <a:solidFill>
                <a:srgbClr val="98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79" name="Freeform 88"/>
              <p:cNvSpPr>
                <a:spLocks/>
              </p:cNvSpPr>
              <p:nvPr/>
            </p:nvSpPr>
            <p:spPr bwMode="auto">
              <a:xfrm>
                <a:off x="4451" y="2765"/>
                <a:ext cx="23" cy="35"/>
              </a:xfrm>
              <a:custGeom>
                <a:avLst/>
                <a:gdLst>
                  <a:gd name="T0" fmla="*/ 78 w 89"/>
                  <a:gd name="T1" fmla="*/ 55 h 133"/>
                  <a:gd name="T2" fmla="*/ 65 w 89"/>
                  <a:gd name="T3" fmla="*/ 127 h 133"/>
                  <a:gd name="T4" fmla="*/ 11 w 89"/>
                  <a:gd name="T5" fmla="*/ 78 h 133"/>
                  <a:gd name="T6" fmla="*/ 25 w 89"/>
                  <a:gd name="T7" fmla="*/ 6 h 133"/>
                  <a:gd name="T8" fmla="*/ 78 w 89"/>
                  <a:gd name="T9" fmla="*/ 55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133"/>
                  <a:gd name="T17" fmla="*/ 89 w 89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133">
                    <a:moveTo>
                      <a:pt x="78" y="55"/>
                    </a:moveTo>
                    <a:cubicBezTo>
                      <a:pt x="89" y="88"/>
                      <a:pt x="83" y="120"/>
                      <a:pt x="65" y="127"/>
                    </a:cubicBezTo>
                    <a:cubicBezTo>
                      <a:pt x="46" y="133"/>
                      <a:pt x="22" y="111"/>
                      <a:pt x="11" y="78"/>
                    </a:cubicBezTo>
                    <a:cubicBezTo>
                      <a:pt x="0" y="44"/>
                      <a:pt x="6" y="13"/>
                      <a:pt x="25" y="6"/>
                    </a:cubicBezTo>
                    <a:cubicBezTo>
                      <a:pt x="43" y="0"/>
                      <a:pt x="67" y="22"/>
                      <a:pt x="78" y="55"/>
                    </a:cubicBezTo>
                    <a:close/>
                  </a:path>
                </a:pathLst>
              </a:custGeom>
              <a:solidFill>
                <a:srgbClr val="DE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80" name="Freeform 89"/>
              <p:cNvSpPr>
                <a:spLocks/>
              </p:cNvSpPr>
              <p:nvPr/>
            </p:nvSpPr>
            <p:spPr bwMode="auto">
              <a:xfrm>
                <a:off x="4451" y="2824"/>
                <a:ext cx="23" cy="34"/>
              </a:xfrm>
              <a:custGeom>
                <a:avLst/>
                <a:gdLst>
                  <a:gd name="T0" fmla="*/ 78 w 89"/>
                  <a:gd name="T1" fmla="*/ 55 h 133"/>
                  <a:gd name="T2" fmla="*/ 65 w 89"/>
                  <a:gd name="T3" fmla="*/ 126 h 133"/>
                  <a:gd name="T4" fmla="*/ 11 w 89"/>
                  <a:gd name="T5" fmla="*/ 78 h 133"/>
                  <a:gd name="T6" fmla="*/ 25 w 89"/>
                  <a:gd name="T7" fmla="*/ 7 h 133"/>
                  <a:gd name="T8" fmla="*/ 78 w 89"/>
                  <a:gd name="T9" fmla="*/ 55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133"/>
                  <a:gd name="T17" fmla="*/ 89 w 89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133">
                    <a:moveTo>
                      <a:pt x="78" y="55"/>
                    </a:moveTo>
                    <a:cubicBezTo>
                      <a:pt x="89" y="88"/>
                      <a:pt x="83" y="120"/>
                      <a:pt x="65" y="126"/>
                    </a:cubicBezTo>
                    <a:cubicBezTo>
                      <a:pt x="46" y="133"/>
                      <a:pt x="22" y="111"/>
                      <a:pt x="11" y="78"/>
                    </a:cubicBezTo>
                    <a:cubicBezTo>
                      <a:pt x="0" y="45"/>
                      <a:pt x="6" y="13"/>
                      <a:pt x="25" y="7"/>
                    </a:cubicBezTo>
                    <a:cubicBezTo>
                      <a:pt x="43" y="0"/>
                      <a:pt x="67" y="22"/>
                      <a:pt x="78" y="55"/>
                    </a:cubicBezTo>
                    <a:close/>
                  </a:path>
                </a:pathLst>
              </a:custGeom>
              <a:solidFill>
                <a:srgbClr val="DE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  <p:sp>
            <p:nvSpPr>
              <p:cNvPr id="181" name="Freeform 90"/>
              <p:cNvSpPr>
                <a:spLocks/>
              </p:cNvSpPr>
              <p:nvPr/>
            </p:nvSpPr>
            <p:spPr bwMode="auto">
              <a:xfrm>
                <a:off x="4451" y="2882"/>
                <a:ext cx="23" cy="34"/>
              </a:xfrm>
              <a:custGeom>
                <a:avLst/>
                <a:gdLst>
                  <a:gd name="T0" fmla="*/ 78 w 89"/>
                  <a:gd name="T1" fmla="*/ 55 h 133"/>
                  <a:gd name="T2" fmla="*/ 65 w 89"/>
                  <a:gd name="T3" fmla="*/ 127 h 133"/>
                  <a:gd name="T4" fmla="*/ 11 w 89"/>
                  <a:gd name="T5" fmla="*/ 78 h 133"/>
                  <a:gd name="T6" fmla="*/ 25 w 89"/>
                  <a:gd name="T7" fmla="*/ 7 h 133"/>
                  <a:gd name="T8" fmla="*/ 78 w 89"/>
                  <a:gd name="T9" fmla="*/ 55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133"/>
                  <a:gd name="T17" fmla="*/ 89 w 89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133">
                    <a:moveTo>
                      <a:pt x="78" y="55"/>
                    </a:moveTo>
                    <a:cubicBezTo>
                      <a:pt x="89" y="89"/>
                      <a:pt x="83" y="121"/>
                      <a:pt x="65" y="127"/>
                    </a:cubicBezTo>
                    <a:cubicBezTo>
                      <a:pt x="46" y="133"/>
                      <a:pt x="22" y="111"/>
                      <a:pt x="11" y="78"/>
                    </a:cubicBezTo>
                    <a:cubicBezTo>
                      <a:pt x="0" y="45"/>
                      <a:pt x="6" y="13"/>
                      <a:pt x="25" y="7"/>
                    </a:cubicBezTo>
                    <a:cubicBezTo>
                      <a:pt x="43" y="0"/>
                      <a:pt x="67" y="22"/>
                      <a:pt x="78" y="55"/>
                    </a:cubicBezTo>
                    <a:close/>
                  </a:path>
                </a:pathLst>
              </a:custGeom>
              <a:solidFill>
                <a:srgbClr val="DE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en-US" altLang="en-US">
                  <a:ea typeface="ヒラギノ角ゴ Pro W3" charset="-128"/>
                </a:endParaRPr>
              </a:p>
            </p:txBody>
          </p:sp>
        </p:grpSp>
        <p:pic>
          <p:nvPicPr>
            <p:cNvPr id="182" name="Picture 152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3306087" y="4407043"/>
              <a:ext cx="158145" cy="119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6" name="组合 195"/>
          <p:cNvGrpSpPr/>
          <p:nvPr/>
        </p:nvGrpSpPr>
        <p:grpSpPr>
          <a:xfrm>
            <a:off x="2555776" y="3291830"/>
            <a:ext cx="576064" cy="1008112"/>
            <a:chOff x="2528350" y="3219822"/>
            <a:chExt cx="747506" cy="1218731"/>
          </a:xfrm>
        </p:grpSpPr>
        <p:pic>
          <p:nvPicPr>
            <p:cNvPr id="197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528350" y="3219822"/>
              <a:ext cx="747506" cy="1218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8" name="AutoShape 37"/>
            <p:cNvSpPr>
              <a:spLocks noChangeArrowheads="1"/>
            </p:cNvSpPr>
            <p:nvPr/>
          </p:nvSpPr>
          <p:spPr bwMode="auto">
            <a:xfrm>
              <a:off x="2627784" y="3947639"/>
              <a:ext cx="234758" cy="258326"/>
            </a:xfrm>
            <a:prstGeom prst="can">
              <a:avLst>
                <a:gd name="adj" fmla="val 25980"/>
              </a:avLst>
            </a:prstGeom>
            <a:solidFill>
              <a:srgbClr val="0096D6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99" name="AutoShape 37"/>
            <p:cNvSpPr>
              <a:spLocks noChangeArrowheads="1"/>
            </p:cNvSpPr>
            <p:nvPr/>
          </p:nvSpPr>
          <p:spPr bwMode="auto">
            <a:xfrm>
              <a:off x="2987824" y="3617394"/>
              <a:ext cx="234758" cy="258326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3995936" y="3291830"/>
            <a:ext cx="576064" cy="1008112"/>
            <a:chOff x="2528350" y="3219822"/>
            <a:chExt cx="747506" cy="1218731"/>
          </a:xfrm>
        </p:grpSpPr>
        <p:pic>
          <p:nvPicPr>
            <p:cNvPr id="201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528350" y="3219822"/>
              <a:ext cx="747506" cy="1218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2" name="AutoShape 37"/>
            <p:cNvSpPr>
              <a:spLocks noChangeArrowheads="1"/>
            </p:cNvSpPr>
            <p:nvPr/>
          </p:nvSpPr>
          <p:spPr bwMode="auto">
            <a:xfrm>
              <a:off x="2627784" y="3947639"/>
              <a:ext cx="234758" cy="258326"/>
            </a:xfrm>
            <a:prstGeom prst="can">
              <a:avLst>
                <a:gd name="adj" fmla="val 25980"/>
              </a:avLst>
            </a:prstGeom>
            <a:solidFill>
              <a:srgbClr val="0096D6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203" name="AutoShape 37"/>
            <p:cNvSpPr>
              <a:spLocks noChangeArrowheads="1"/>
            </p:cNvSpPr>
            <p:nvPr/>
          </p:nvSpPr>
          <p:spPr bwMode="auto">
            <a:xfrm>
              <a:off x="2987824" y="3617394"/>
              <a:ext cx="234758" cy="258326"/>
            </a:xfrm>
            <a:prstGeom prst="can">
              <a:avLst>
                <a:gd name="adj" fmla="val 25980"/>
              </a:avLst>
            </a:prstGeom>
            <a:solidFill>
              <a:srgbClr val="FF0000"/>
            </a:solidFill>
            <a:ln w="9525">
              <a:solidFill>
                <a:srgbClr val="53545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4571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kern="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8" name="Straight Connector 93"/>
          <p:cNvCxnSpPr/>
          <p:nvPr/>
        </p:nvCxnSpPr>
        <p:spPr>
          <a:xfrm flipV="1">
            <a:off x="3419872" y="2787774"/>
            <a:ext cx="0" cy="281900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object 65"/>
          <p:cNvSpPr txBox="1"/>
          <p:nvPr/>
        </p:nvSpPr>
        <p:spPr>
          <a:xfrm>
            <a:off x="4644008" y="1933682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altLang="zh-CN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HIS</a:t>
            </a:r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数据库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17" name="object 65"/>
          <p:cNvSpPr txBox="1"/>
          <p:nvPr/>
        </p:nvSpPr>
        <p:spPr>
          <a:xfrm>
            <a:off x="2267744" y="2797778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光纤交换机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18" name="object 65"/>
          <p:cNvSpPr txBox="1"/>
          <p:nvPr/>
        </p:nvSpPr>
        <p:spPr>
          <a:xfrm>
            <a:off x="5652120" y="2797778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网络</a:t>
            </a:r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交换机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19" name="object 65"/>
          <p:cNvSpPr txBox="1"/>
          <p:nvPr/>
        </p:nvSpPr>
        <p:spPr>
          <a:xfrm>
            <a:off x="2267744" y="4381954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存储</a:t>
            </a:r>
            <a:r>
              <a:rPr lang="en-US" altLang="zh-CN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A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20" name="object 65"/>
          <p:cNvSpPr txBox="1"/>
          <p:nvPr/>
        </p:nvSpPr>
        <p:spPr>
          <a:xfrm>
            <a:off x="4716016" y="1429626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altLang="zh-CN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HA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21" name="object 65"/>
          <p:cNvSpPr txBox="1"/>
          <p:nvPr/>
        </p:nvSpPr>
        <p:spPr>
          <a:xfrm>
            <a:off x="5076056" y="4381954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PACS</a:t>
            </a:r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存储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25" name="左右箭头 224"/>
          <p:cNvSpPr/>
          <p:nvPr/>
        </p:nvSpPr>
        <p:spPr>
          <a:xfrm>
            <a:off x="3203848" y="3805890"/>
            <a:ext cx="720080" cy="216024"/>
          </a:xfrm>
          <a:prstGeom prst="leftRightArrow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dash"/>
          </a:ln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6" name="object 65"/>
          <p:cNvSpPr txBox="1"/>
          <p:nvPr/>
        </p:nvSpPr>
        <p:spPr>
          <a:xfrm>
            <a:off x="3059832" y="3661874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双活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228" name="object 65"/>
          <p:cNvSpPr txBox="1"/>
          <p:nvPr/>
        </p:nvSpPr>
        <p:spPr>
          <a:xfrm>
            <a:off x="2987824" y="4659982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仲裁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grpSp>
        <p:nvGrpSpPr>
          <p:cNvPr id="229" name="Group 235"/>
          <p:cNvGrpSpPr>
            <a:grpSpLocks/>
          </p:cNvGrpSpPr>
          <p:nvPr/>
        </p:nvGrpSpPr>
        <p:grpSpPr bwMode="auto">
          <a:xfrm>
            <a:off x="5076056" y="1645650"/>
            <a:ext cx="360040" cy="144016"/>
            <a:chOff x="1719" y="2670"/>
            <a:chExt cx="460" cy="599"/>
          </a:xfrm>
        </p:grpSpPr>
        <p:sp>
          <p:nvSpPr>
            <p:cNvPr id="230" name="Freeform 236"/>
            <p:cNvSpPr>
              <a:spLocks/>
            </p:cNvSpPr>
            <p:nvPr/>
          </p:nvSpPr>
          <p:spPr bwMode="auto">
            <a:xfrm>
              <a:off x="1719" y="2670"/>
              <a:ext cx="415" cy="335"/>
            </a:xfrm>
            <a:custGeom>
              <a:avLst/>
              <a:gdLst>
                <a:gd name="T0" fmla="*/ 413 w 415"/>
                <a:gd name="T1" fmla="*/ 213 h 335"/>
                <a:gd name="T2" fmla="*/ 410 w 415"/>
                <a:gd name="T3" fmla="*/ 183 h 335"/>
                <a:gd name="T4" fmla="*/ 403 w 415"/>
                <a:gd name="T5" fmla="*/ 159 h 335"/>
                <a:gd name="T6" fmla="*/ 393 w 415"/>
                <a:gd name="T7" fmla="*/ 134 h 335"/>
                <a:gd name="T8" fmla="*/ 380 w 415"/>
                <a:gd name="T9" fmla="*/ 104 h 335"/>
                <a:gd name="T10" fmla="*/ 363 w 415"/>
                <a:gd name="T11" fmla="*/ 79 h 335"/>
                <a:gd name="T12" fmla="*/ 348 w 415"/>
                <a:gd name="T13" fmla="*/ 61 h 335"/>
                <a:gd name="T14" fmla="*/ 333 w 415"/>
                <a:gd name="T15" fmla="*/ 45 h 335"/>
                <a:gd name="T16" fmla="*/ 316 w 415"/>
                <a:gd name="T17" fmla="*/ 34 h 335"/>
                <a:gd name="T18" fmla="*/ 296 w 415"/>
                <a:gd name="T19" fmla="*/ 21 h 335"/>
                <a:gd name="T20" fmla="*/ 274 w 415"/>
                <a:gd name="T21" fmla="*/ 12 h 335"/>
                <a:gd name="T22" fmla="*/ 251 w 415"/>
                <a:gd name="T23" fmla="*/ 5 h 335"/>
                <a:gd name="T24" fmla="*/ 224 w 415"/>
                <a:gd name="T25" fmla="*/ 0 h 335"/>
                <a:gd name="T26" fmla="*/ 199 w 415"/>
                <a:gd name="T27" fmla="*/ 3 h 335"/>
                <a:gd name="T28" fmla="*/ 177 w 415"/>
                <a:gd name="T29" fmla="*/ 9 h 335"/>
                <a:gd name="T30" fmla="*/ 157 w 415"/>
                <a:gd name="T31" fmla="*/ 16 h 335"/>
                <a:gd name="T32" fmla="*/ 130 w 415"/>
                <a:gd name="T33" fmla="*/ 32 h 335"/>
                <a:gd name="T34" fmla="*/ 110 w 415"/>
                <a:gd name="T35" fmla="*/ 48 h 335"/>
                <a:gd name="T36" fmla="*/ 92 w 415"/>
                <a:gd name="T37" fmla="*/ 66 h 335"/>
                <a:gd name="T38" fmla="*/ 75 w 415"/>
                <a:gd name="T39" fmla="*/ 91 h 335"/>
                <a:gd name="T40" fmla="*/ 60 w 415"/>
                <a:gd name="T41" fmla="*/ 118 h 335"/>
                <a:gd name="T42" fmla="*/ 40 w 415"/>
                <a:gd name="T43" fmla="*/ 172 h 335"/>
                <a:gd name="T44" fmla="*/ 30 w 415"/>
                <a:gd name="T45" fmla="*/ 220 h 335"/>
                <a:gd name="T46" fmla="*/ 0 w 415"/>
                <a:gd name="T47" fmla="*/ 247 h 335"/>
                <a:gd name="T48" fmla="*/ 132 w 415"/>
                <a:gd name="T49" fmla="*/ 244 h 335"/>
                <a:gd name="T50" fmla="*/ 105 w 415"/>
                <a:gd name="T51" fmla="*/ 217 h 335"/>
                <a:gd name="T52" fmla="*/ 115 w 415"/>
                <a:gd name="T53" fmla="*/ 177 h 335"/>
                <a:gd name="T54" fmla="*/ 135 w 415"/>
                <a:gd name="T55" fmla="*/ 134 h 335"/>
                <a:gd name="T56" fmla="*/ 152 w 415"/>
                <a:gd name="T57" fmla="*/ 109 h 335"/>
                <a:gd name="T58" fmla="*/ 172 w 415"/>
                <a:gd name="T59" fmla="*/ 88 h 335"/>
                <a:gd name="T60" fmla="*/ 194 w 415"/>
                <a:gd name="T61" fmla="*/ 73 h 335"/>
                <a:gd name="T62" fmla="*/ 221 w 415"/>
                <a:gd name="T63" fmla="*/ 61 h 335"/>
                <a:gd name="T64" fmla="*/ 249 w 415"/>
                <a:gd name="T65" fmla="*/ 57 h 335"/>
                <a:gd name="T66" fmla="*/ 271 w 415"/>
                <a:gd name="T67" fmla="*/ 57 h 335"/>
                <a:gd name="T68" fmla="*/ 296 w 415"/>
                <a:gd name="T69" fmla="*/ 61 h 335"/>
                <a:gd name="T70" fmla="*/ 318 w 415"/>
                <a:gd name="T71" fmla="*/ 70 h 335"/>
                <a:gd name="T72" fmla="*/ 346 w 415"/>
                <a:gd name="T73" fmla="*/ 91 h 335"/>
                <a:gd name="T74" fmla="*/ 368 w 415"/>
                <a:gd name="T75" fmla="*/ 113 h 335"/>
                <a:gd name="T76" fmla="*/ 385 w 415"/>
                <a:gd name="T77" fmla="*/ 136 h 335"/>
                <a:gd name="T78" fmla="*/ 395 w 415"/>
                <a:gd name="T79" fmla="*/ 161 h 335"/>
                <a:gd name="T80" fmla="*/ 403 w 415"/>
                <a:gd name="T81" fmla="*/ 179 h 335"/>
                <a:gd name="T82" fmla="*/ 408 w 415"/>
                <a:gd name="T83" fmla="*/ 202 h 335"/>
                <a:gd name="T84" fmla="*/ 415 w 415"/>
                <a:gd name="T85" fmla="*/ 254 h 3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15" h="335">
                  <a:moveTo>
                    <a:pt x="415" y="254"/>
                  </a:moveTo>
                  <a:lnTo>
                    <a:pt x="413" y="213"/>
                  </a:lnTo>
                  <a:lnTo>
                    <a:pt x="413" y="199"/>
                  </a:lnTo>
                  <a:lnTo>
                    <a:pt x="410" y="183"/>
                  </a:lnTo>
                  <a:lnTo>
                    <a:pt x="408" y="170"/>
                  </a:lnTo>
                  <a:lnTo>
                    <a:pt x="403" y="159"/>
                  </a:lnTo>
                  <a:lnTo>
                    <a:pt x="398" y="145"/>
                  </a:lnTo>
                  <a:lnTo>
                    <a:pt x="393" y="134"/>
                  </a:lnTo>
                  <a:lnTo>
                    <a:pt x="388" y="120"/>
                  </a:lnTo>
                  <a:lnTo>
                    <a:pt x="380" y="104"/>
                  </a:lnTo>
                  <a:lnTo>
                    <a:pt x="373" y="91"/>
                  </a:lnTo>
                  <a:lnTo>
                    <a:pt x="363" y="79"/>
                  </a:lnTo>
                  <a:lnTo>
                    <a:pt x="355" y="70"/>
                  </a:lnTo>
                  <a:lnTo>
                    <a:pt x="348" y="61"/>
                  </a:lnTo>
                  <a:lnTo>
                    <a:pt x="341" y="55"/>
                  </a:lnTo>
                  <a:lnTo>
                    <a:pt x="333" y="45"/>
                  </a:lnTo>
                  <a:lnTo>
                    <a:pt x="323" y="41"/>
                  </a:lnTo>
                  <a:lnTo>
                    <a:pt x="316" y="34"/>
                  </a:lnTo>
                  <a:lnTo>
                    <a:pt x="308" y="27"/>
                  </a:lnTo>
                  <a:lnTo>
                    <a:pt x="296" y="21"/>
                  </a:lnTo>
                  <a:lnTo>
                    <a:pt x="286" y="16"/>
                  </a:lnTo>
                  <a:lnTo>
                    <a:pt x="274" y="12"/>
                  </a:lnTo>
                  <a:lnTo>
                    <a:pt x="264" y="7"/>
                  </a:lnTo>
                  <a:lnTo>
                    <a:pt x="251" y="5"/>
                  </a:lnTo>
                  <a:lnTo>
                    <a:pt x="239" y="3"/>
                  </a:lnTo>
                  <a:lnTo>
                    <a:pt x="224" y="0"/>
                  </a:lnTo>
                  <a:lnTo>
                    <a:pt x="212" y="3"/>
                  </a:lnTo>
                  <a:lnTo>
                    <a:pt x="199" y="3"/>
                  </a:lnTo>
                  <a:lnTo>
                    <a:pt x="189" y="5"/>
                  </a:lnTo>
                  <a:lnTo>
                    <a:pt x="177" y="9"/>
                  </a:lnTo>
                  <a:lnTo>
                    <a:pt x="167" y="12"/>
                  </a:lnTo>
                  <a:lnTo>
                    <a:pt x="157" y="16"/>
                  </a:lnTo>
                  <a:lnTo>
                    <a:pt x="144" y="23"/>
                  </a:lnTo>
                  <a:lnTo>
                    <a:pt x="130" y="32"/>
                  </a:lnTo>
                  <a:lnTo>
                    <a:pt x="120" y="41"/>
                  </a:lnTo>
                  <a:lnTo>
                    <a:pt x="110" y="48"/>
                  </a:lnTo>
                  <a:lnTo>
                    <a:pt x="100" y="57"/>
                  </a:lnTo>
                  <a:lnTo>
                    <a:pt x="92" y="66"/>
                  </a:lnTo>
                  <a:lnTo>
                    <a:pt x="85" y="77"/>
                  </a:lnTo>
                  <a:lnTo>
                    <a:pt x="75" y="91"/>
                  </a:lnTo>
                  <a:lnTo>
                    <a:pt x="68" y="102"/>
                  </a:lnTo>
                  <a:lnTo>
                    <a:pt x="60" y="118"/>
                  </a:lnTo>
                  <a:lnTo>
                    <a:pt x="48" y="147"/>
                  </a:lnTo>
                  <a:lnTo>
                    <a:pt x="40" y="172"/>
                  </a:lnTo>
                  <a:lnTo>
                    <a:pt x="33" y="197"/>
                  </a:lnTo>
                  <a:lnTo>
                    <a:pt x="30" y="220"/>
                  </a:lnTo>
                  <a:lnTo>
                    <a:pt x="30" y="247"/>
                  </a:lnTo>
                  <a:lnTo>
                    <a:pt x="0" y="247"/>
                  </a:lnTo>
                  <a:lnTo>
                    <a:pt x="68" y="335"/>
                  </a:lnTo>
                  <a:lnTo>
                    <a:pt x="132" y="244"/>
                  </a:lnTo>
                  <a:lnTo>
                    <a:pt x="102" y="244"/>
                  </a:lnTo>
                  <a:lnTo>
                    <a:pt x="105" y="217"/>
                  </a:lnTo>
                  <a:lnTo>
                    <a:pt x="110" y="197"/>
                  </a:lnTo>
                  <a:lnTo>
                    <a:pt x="115" y="177"/>
                  </a:lnTo>
                  <a:lnTo>
                    <a:pt x="127" y="147"/>
                  </a:lnTo>
                  <a:lnTo>
                    <a:pt x="135" y="134"/>
                  </a:lnTo>
                  <a:lnTo>
                    <a:pt x="142" y="120"/>
                  </a:lnTo>
                  <a:lnTo>
                    <a:pt x="152" y="109"/>
                  </a:lnTo>
                  <a:lnTo>
                    <a:pt x="162" y="97"/>
                  </a:lnTo>
                  <a:lnTo>
                    <a:pt x="172" y="88"/>
                  </a:lnTo>
                  <a:lnTo>
                    <a:pt x="182" y="82"/>
                  </a:lnTo>
                  <a:lnTo>
                    <a:pt x="194" y="73"/>
                  </a:lnTo>
                  <a:lnTo>
                    <a:pt x="209" y="66"/>
                  </a:lnTo>
                  <a:lnTo>
                    <a:pt x="221" y="61"/>
                  </a:lnTo>
                  <a:lnTo>
                    <a:pt x="234" y="59"/>
                  </a:lnTo>
                  <a:lnTo>
                    <a:pt x="249" y="57"/>
                  </a:lnTo>
                  <a:lnTo>
                    <a:pt x="261" y="57"/>
                  </a:lnTo>
                  <a:lnTo>
                    <a:pt x="271" y="57"/>
                  </a:lnTo>
                  <a:lnTo>
                    <a:pt x="283" y="59"/>
                  </a:lnTo>
                  <a:lnTo>
                    <a:pt x="296" y="61"/>
                  </a:lnTo>
                  <a:lnTo>
                    <a:pt x="308" y="66"/>
                  </a:lnTo>
                  <a:lnTo>
                    <a:pt x="318" y="70"/>
                  </a:lnTo>
                  <a:lnTo>
                    <a:pt x="331" y="77"/>
                  </a:lnTo>
                  <a:lnTo>
                    <a:pt x="346" y="91"/>
                  </a:lnTo>
                  <a:lnTo>
                    <a:pt x="358" y="100"/>
                  </a:lnTo>
                  <a:lnTo>
                    <a:pt x="368" y="113"/>
                  </a:lnTo>
                  <a:lnTo>
                    <a:pt x="378" y="127"/>
                  </a:lnTo>
                  <a:lnTo>
                    <a:pt x="385" y="136"/>
                  </a:lnTo>
                  <a:lnTo>
                    <a:pt x="390" y="150"/>
                  </a:lnTo>
                  <a:lnTo>
                    <a:pt x="395" y="161"/>
                  </a:lnTo>
                  <a:lnTo>
                    <a:pt x="400" y="170"/>
                  </a:lnTo>
                  <a:lnTo>
                    <a:pt x="403" y="179"/>
                  </a:lnTo>
                  <a:lnTo>
                    <a:pt x="405" y="190"/>
                  </a:lnTo>
                  <a:lnTo>
                    <a:pt x="408" y="202"/>
                  </a:lnTo>
                  <a:lnTo>
                    <a:pt x="410" y="215"/>
                  </a:lnTo>
                  <a:lnTo>
                    <a:pt x="415" y="254"/>
                  </a:lnTo>
                  <a:close/>
                </a:path>
              </a:pathLst>
            </a:custGeom>
            <a:solidFill>
              <a:srgbClr val="00008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237"/>
            <p:cNvSpPr>
              <a:spLocks/>
            </p:cNvSpPr>
            <p:nvPr/>
          </p:nvSpPr>
          <p:spPr bwMode="auto">
            <a:xfrm>
              <a:off x="1764" y="2935"/>
              <a:ext cx="415" cy="334"/>
            </a:xfrm>
            <a:custGeom>
              <a:avLst/>
              <a:gdLst>
                <a:gd name="T0" fmla="*/ 0 w 415"/>
                <a:gd name="T1" fmla="*/ 122 h 334"/>
                <a:gd name="T2" fmla="*/ 5 w 415"/>
                <a:gd name="T3" fmla="*/ 151 h 334"/>
                <a:gd name="T4" fmla="*/ 13 w 415"/>
                <a:gd name="T5" fmla="*/ 176 h 334"/>
                <a:gd name="T6" fmla="*/ 20 w 415"/>
                <a:gd name="T7" fmla="*/ 201 h 334"/>
                <a:gd name="T8" fmla="*/ 35 w 415"/>
                <a:gd name="T9" fmla="*/ 230 h 334"/>
                <a:gd name="T10" fmla="*/ 50 w 415"/>
                <a:gd name="T11" fmla="*/ 255 h 334"/>
                <a:gd name="T12" fmla="*/ 67 w 415"/>
                <a:gd name="T13" fmla="*/ 273 h 334"/>
                <a:gd name="T14" fmla="*/ 82 w 415"/>
                <a:gd name="T15" fmla="*/ 289 h 334"/>
                <a:gd name="T16" fmla="*/ 99 w 415"/>
                <a:gd name="T17" fmla="*/ 303 h 334"/>
                <a:gd name="T18" fmla="*/ 117 w 415"/>
                <a:gd name="T19" fmla="*/ 314 h 334"/>
                <a:gd name="T20" fmla="*/ 142 w 415"/>
                <a:gd name="T21" fmla="*/ 323 h 334"/>
                <a:gd name="T22" fmla="*/ 162 w 415"/>
                <a:gd name="T23" fmla="*/ 330 h 334"/>
                <a:gd name="T24" fmla="*/ 189 w 415"/>
                <a:gd name="T25" fmla="*/ 334 h 334"/>
                <a:gd name="T26" fmla="*/ 214 w 415"/>
                <a:gd name="T27" fmla="*/ 332 h 334"/>
                <a:gd name="T28" fmla="*/ 238 w 415"/>
                <a:gd name="T29" fmla="*/ 325 h 334"/>
                <a:gd name="T30" fmla="*/ 258 w 415"/>
                <a:gd name="T31" fmla="*/ 319 h 334"/>
                <a:gd name="T32" fmla="*/ 283 w 415"/>
                <a:gd name="T33" fmla="*/ 303 h 334"/>
                <a:gd name="T34" fmla="*/ 306 w 415"/>
                <a:gd name="T35" fmla="*/ 287 h 334"/>
                <a:gd name="T36" fmla="*/ 320 w 415"/>
                <a:gd name="T37" fmla="*/ 269 h 334"/>
                <a:gd name="T38" fmla="*/ 340 w 415"/>
                <a:gd name="T39" fmla="*/ 244 h 334"/>
                <a:gd name="T40" fmla="*/ 355 w 415"/>
                <a:gd name="T41" fmla="*/ 217 h 334"/>
                <a:gd name="T42" fmla="*/ 375 w 415"/>
                <a:gd name="T43" fmla="*/ 165 h 334"/>
                <a:gd name="T44" fmla="*/ 382 w 415"/>
                <a:gd name="T45" fmla="*/ 117 h 334"/>
                <a:gd name="T46" fmla="*/ 415 w 415"/>
                <a:gd name="T47" fmla="*/ 90 h 334"/>
                <a:gd name="T48" fmla="*/ 281 w 415"/>
                <a:gd name="T49" fmla="*/ 90 h 334"/>
                <a:gd name="T50" fmla="*/ 308 w 415"/>
                <a:gd name="T51" fmla="*/ 117 h 334"/>
                <a:gd name="T52" fmla="*/ 301 w 415"/>
                <a:gd name="T53" fmla="*/ 158 h 334"/>
                <a:gd name="T54" fmla="*/ 281 w 415"/>
                <a:gd name="T55" fmla="*/ 201 h 334"/>
                <a:gd name="T56" fmla="*/ 261 w 415"/>
                <a:gd name="T57" fmla="*/ 226 h 334"/>
                <a:gd name="T58" fmla="*/ 243 w 415"/>
                <a:gd name="T59" fmla="*/ 246 h 334"/>
                <a:gd name="T60" fmla="*/ 221 w 415"/>
                <a:gd name="T61" fmla="*/ 262 h 334"/>
                <a:gd name="T62" fmla="*/ 194 w 415"/>
                <a:gd name="T63" fmla="*/ 273 h 334"/>
                <a:gd name="T64" fmla="*/ 167 w 415"/>
                <a:gd name="T65" fmla="*/ 278 h 334"/>
                <a:gd name="T66" fmla="*/ 142 w 415"/>
                <a:gd name="T67" fmla="*/ 278 h 334"/>
                <a:gd name="T68" fmla="*/ 119 w 415"/>
                <a:gd name="T69" fmla="*/ 273 h 334"/>
                <a:gd name="T70" fmla="*/ 95 w 415"/>
                <a:gd name="T71" fmla="*/ 264 h 334"/>
                <a:gd name="T72" fmla="*/ 67 w 415"/>
                <a:gd name="T73" fmla="*/ 246 h 334"/>
                <a:gd name="T74" fmla="*/ 45 w 415"/>
                <a:gd name="T75" fmla="*/ 221 h 334"/>
                <a:gd name="T76" fmla="*/ 30 w 415"/>
                <a:gd name="T77" fmla="*/ 199 h 334"/>
                <a:gd name="T78" fmla="*/ 18 w 415"/>
                <a:gd name="T79" fmla="*/ 174 h 334"/>
                <a:gd name="T80" fmla="*/ 10 w 415"/>
                <a:gd name="T81" fmla="*/ 156 h 334"/>
                <a:gd name="T82" fmla="*/ 8 w 415"/>
                <a:gd name="T83" fmla="*/ 133 h 334"/>
                <a:gd name="T84" fmla="*/ 0 w 415"/>
                <a:gd name="T85" fmla="*/ 81 h 3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15" h="334">
                  <a:moveTo>
                    <a:pt x="0" y="81"/>
                  </a:moveTo>
                  <a:lnTo>
                    <a:pt x="0" y="122"/>
                  </a:lnTo>
                  <a:lnTo>
                    <a:pt x="3" y="135"/>
                  </a:lnTo>
                  <a:lnTo>
                    <a:pt x="5" y="151"/>
                  </a:lnTo>
                  <a:lnTo>
                    <a:pt x="8" y="165"/>
                  </a:lnTo>
                  <a:lnTo>
                    <a:pt x="13" y="176"/>
                  </a:lnTo>
                  <a:lnTo>
                    <a:pt x="15" y="190"/>
                  </a:lnTo>
                  <a:lnTo>
                    <a:pt x="20" y="201"/>
                  </a:lnTo>
                  <a:lnTo>
                    <a:pt x="27" y="215"/>
                  </a:lnTo>
                  <a:lnTo>
                    <a:pt x="35" y="230"/>
                  </a:lnTo>
                  <a:lnTo>
                    <a:pt x="42" y="244"/>
                  </a:lnTo>
                  <a:lnTo>
                    <a:pt x="50" y="255"/>
                  </a:lnTo>
                  <a:lnTo>
                    <a:pt x="57" y="264"/>
                  </a:lnTo>
                  <a:lnTo>
                    <a:pt x="67" y="273"/>
                  </a:lnTo>
                  <a:lnTo>
                    <a:pt x="72" y="280"/>
                  </a:lnTo>
                  <a:lnTo>
                    <a:pt x="82" y="289"/>
                  </a:lnTo>
                  <a:lnTo>
                    <a:pt x="90" y="296"/>
                  </a:lnTo>
                  <a:lnTo>
                    <a:pt x="99" y="303"/>
                  </a:lnTo>
                  <a:lnTo>
                    <a:pt x="107" y="307"/>
                  </a:lnTo>
                  <a:lnTo>
                    <a:pt x="117" y="314"/>
                  </a:lnTo>
                  <a:lnTo>
                    <a:pt x="129" y="319"/>
                  </a:lnTo>
                  <a:lnTo>
                    <a:pt x="142" y="323"/>
                  </a:lnTo>
                  <a:lnTo>
                    <a:pt x="152" y="328"/>
                  </a:lnTo>
                  <a:lnTo>
                    <a:pt x="162" y="330"/>
                  </a:lnTo>
                  <a:lnTo>
                    <a:pt x="174" y="332"/>
                  </a:lnTo>
                  <a:lnTo>
                    <a:pt x="189" y="334"/>
                  </a:lnTo>
                  <a:lnTo>
                    <a:pt x="204" y="332"/>
                  </a:lnTo>
                  <a:lnTo>
                    <a:pt x="214" y="332"/>
                  </a:lnTo>
                  <a:lnTo>
                    <a:pt x="226" y="330"/>
                  </a:lnTo>
                  <a:lnTo>
                    <a:pt x="238" y="325"/>
                  </a:lnTo>
                  <a:lnTo>
                    <a:pt x="248" y="323"/>
                  </a:lnTo>
                  <a:lnTo>
                    <a:pt x="258" y="319"/>
                  </a:lnTo>
                  <a:lnTo>
                    <a:pt x="271" y="312"/>
                  </a:lnTo>
                  <a:lnTo>
                    <a:pt x="283" y="303"/>
                  </a:lnTo>
                  <a:lnTo>
                    <a:pt x="296" y="294"/>
                  </a:lnTo>
                  <a:lnTo>
                    <a:pt x="306" y="287"/>
                  </a:lnTo>
                  <a:lnTo>
                    <a:pt x="313" y="278"/>
                  </a:lnTo>
                  <a:lnTo>
                    <a:pt x="320" y="269"/>
                  </a:lnTo>
                  <a:lnTo>
                    <a:pt x="330" y="258"/>
                  </a:lnTo>
                  <a:lnTo>
                    <a:pt x="340" y="244"/>
                  </a:lnTo>
                  <a:lnTo>
                    <a:pt x="348" y="233"/>
                  </a:lnTo>
                  <a:lnTo>
                    <a:pt x="355" y="217"/>
                  </a:lnTo>
                  <a:lnTo>
                    <a:pt x="368" y="188"/>
                  </a:lnTo>
                  <a:lnTo>
                    <a:pt x="375" y="165"/>
                  </a:lnTo>
                  <a:lnTo>
                    <a:pt x="380" y="138"/>
                  </a:lnTo>
                  <a:lnTo>
                    <a:pt x="382" y="117"/>
                  </a:lnTo>
                  <a:lnTo>
                    <a:pt x="385" y="90"/>
                  </a:lnTo>
                  <a:lnTo>
                    <a:pt x="415" y="90"/>
                  </a:lnTo>
                  <a:lnTo>
                    <a:pt x="348" y="0"/>
                  </a:lnTo>
                  <a:lnTo>
                    <a:pt x="281" y="90"/>
                  </a:lnTo>
                  <a:lnTo>
                    <a:pt x="310" y="90"/>
                  </a:lnTo>
                  <a:lnTo>
                    <a:pt x="308" y="117"/>
                  </a:lnTo>
                  <a:lnTo>
                    <a:pt x="306" y="138"/>
                  </a:lnTo>
                  <a:lnTo>
                    <a:pt x="301" y="158"/>
                  </a:lnTo>
                  <a:lnTo>
                    <a:pt x="288" y="188"/>
                  </a:lnTo>
                  <a:lnTo>
                    <a:pt x="281" y="201"/>
                  </a:lnTo>
                  <a:lnTo>
                    <a:pt x="271" y="215"/>
                  </a:lnTo>
                  <a:lnTo>
                    <a:pt x="261" y="226"/>
                  </a:lnTo>
                  <a:lnTo>
                    <a:pt x="251" y="237"/>
                  </a:lnTo>
                  <a:lnTo>
                    <a:pt x="243" y="246"/>
                  </a:lnTo>
                  <a:lnTo>
                    <a:pt x="231" y="253"/>
                  </a:lnTo>
                  <a:lnTo>
                    <a:pt x="221" y="262"/>
                  </a:lnTo>
                  <a:lnTo>
                    <a:pt x="206" y="269"/>
                  </a:lnTo>
                  <a:lnTo>
                    <a:pt x="194" y="273"/>
                  </a:lnTo>
                  <a:lnTo>
                    <a:pt x="181" y="276"/>
                  </a:lnTo>
                  <a:lnTo>
                    <a:pt x="167" y="278"/>
                  </a:lnTo>
                  <a:lnTo>
                    <a:pt x="152" y="278"/>
                  </a:lnTo>
                  <a:lnTo>
                    <a:pt x="142" y="278"/>
                  </a:lnTo>
                  <a:lnTo>
                    <a:pt x="132" y="278"/>
                  </a:lnTo>
                  <a:lnTo>
                    <a:pt x="119" y="273"/>
                  </a:lnTo>
                  <a:lnTo>
                    <a:pt x="107" y="269"/>
                  </a:lnTo>
                  <a:lnTo>
                    <a:pt x="95" y="264"/>
                  </a:lnTo>
                  <a:lnTo>
                    <a:pt x="85" y="258"/>
                  </a:lnTo>
                  <a:lnTo>
                    <a:pt x="67" y="246"/>
                  </a:lnTo>
                  <a:lnTo>
                    <a:pt x="57" y="235"/>
                  </a:lnTo>
                  <a:lnTo>
                    <a:pt x="45" y="221"/>
                  </a:lnTo>
                  <a:lnTo>
                    <a:pt x="35" y="208"/>
                  </a:lnTo>
                  <a:lnTo>
                    <a:pt x="30" y="199"/>
                  </a:lnTo>
                  <a:lnTo>
                    <a:pt x="23" y="185"/>
                  </a:lnTo>
                  <a:lnTo>
                    <a:pt x="18" y="174"/>
                  </a:lnTo>
                  <a:lnTo>
                    <a:pt x="15" y="165"/>
                  </a:lnTo>
                  <a:lnTo>
                    <a:pt x="10" y="156"/>
                  </a:lnTo>
                  <a:lnTo>
                    <a:pt x="8" y="145"/>
                  </a:lnTo>
                  <a:lnTo>
                    <a:pt x="8" y="133"/>
                  </a:lnTo>
                  <a:lnTo>
                    <a:pt x="3" y="12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0008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2" name="object 65"/>
          <p:cNvSpPr txBox="1"/>
          <p:nvPr/>
        </p:nvSpPr>
        <p:spPr>
          <a:xfrm>
            <a:off x="3932312" y="4534354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zh-CN" altLang="en-US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存储</a:t>
            </a:r>
            <a:r>
              <a:rPr lang="en-US" altLang="zh-CN" sz="1200" b="1" dirty="0" smtClean="0"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B</a:t>
            </a:r>
            <a:endParaRPr sz="1200" b="1" dirty="0"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cxnSp>
        <p:nvCxnSpPr>
          <p:cNvPr id="86" name="Straight Connector 93"/>
          <p:cNvCxnSpPr/>
          <p:nvPr/>
        </p:nvCxnSpPr>
        <p:spPr>
          <a:xfrm>
            <a:off x="7164288" y="4299942"/>
            <a:ext cx="678563" cy="0"/>
          </a:xfrm>
          <a:prstGeom prst="line">
            <a:avLst/>
          </a:prstGeom>
          <a:ln w="28575">
            <a:solidFill>
              <a:srgbClr val="FF000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93"/>
          <p:cNvCxnSpPr/>
          <p:nvPr/>
        </p:nvCxnSpPr>
        <p:spPr>
          <a:xfrm>
            <a:off x="7164288" y="4443958"/>
            <a:ext cx="678563" cy="0"/>
          </a:xfrm>
          <a:prstGeom prst="line">
            <a:avLst/>
          </a:prstGeom>
          <a:ln w="28575">
            <a:solidFill>
              <a:srgbClr val="7030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bject 65"/>
          <p:cNvSpPr txBox="1"/>
          <p:nvPr/>
        </p:nvSpPr>
        <p:spPr>
          <a:xfrm>
            <a:off x="7668344" y="4217930"/>
            <a:ext cx="792088" cy="2260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sz="1200" b="1" dirty="0" smtClean="0">
                <a:solidFill>
                  <a:srgbClr val="FF000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FC</a:t>
            </a:r>
            <a:endParaRPr sz="1200" b="1" dirty="0">
              <a:solidFill>
                <a:srgbClr val="FF0000"/>
              </a:solidFill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90" name="object 65"/>
          <p:cNvSpPr txBox="1"/>
          <p:nvPr/>
        </p:nvSpPr>
        <p:spPr>
          <a:xfrm>
            <a:off x="7668344" y="4380334"/>
            <a:ext cx="792088" cy="2260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sz="1200" b="1" dirty="0" smtClean="0">
                <a:solidFill>
                  <a:srgbClr val="7030A0"/>
                </a:solidFill>
                <a:latin typeface="HP Simplified" panose="020B0604020204020204" pitchFamily="34" charset="0"/>
                <a:ea typeface="微软雅黑" panose="020B0503020204020204" pitchFamily="34" charset="-122"/>
                <a:cs typeface="Microsoft JhengHei"/>
              </a:rPr>
              <a:t>IP</a:t>
            </a:r>
            <a:endParaRPr sz="1200" b="1" dirty="0">
              <a:solidFill>
                <a:srgbClr val="7030A0"/>
              </a:solidFill>
              <a:latin typeface="HP Simplified" panose="020B0604020204020204" pitchFamily="34" charset="0"/>
              <a:ea typeface="微软雅黑" panose="020B0503020204020204" pitchFamily="34" charset="-122"/>
              <a:cs typeface="Microsoft JhengHei"/>
            </a:endParaRPr>
          </a:p>
        </p:txBody>
      </p:sp>
      <p:sp>
        <p:nvSpPr>
          <p:cNvPr id="91" name="object 65"/>
          <p:cNvSpPr txBox="1"/>
          <p:nvPr/>
        </p:nvSpPr>
        <p:spPr>
          <a:xfrm>
            <a:off x="2051720" y="1563638"/>
            <a:ext cx="1080120" cy="216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522" marR="9522"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"/>
              </a:rPr>
              <a:t>EMR/PACS/RIS</a:t>
            </a:r>
            <a:endParaRPr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22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315341"/>
              </p:ext>
            </p:extLst>
          </p:nvPr>
        </p:nvGraphicFramePr>
        <p:xfrm>
          <a:off x="467544" y="915566"/>
          <a:ext cx="8136904" cy="3855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862423"/>
                <a:gridCol w="2006639"/>
                <a:gridCol w="2683666"/>
              </a:tblGrid>
              <a:tr h="3063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解决方案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阵列复制功能</a:t>
                      </a:r>
                      <a:endParaRPr lang="en-US" sz="1200" b="1" kern="1200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存储虚拟化产品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基于主机卷管理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</a:tr>
              <a:tr h="387618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应用复杂度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低（对应用透明）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低（对应用透明）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低（对应用透明）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4317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对生产系统性能影响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无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中，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IO</a:t>
                      </a:r>
                      <a:r>
                        <a:rPr lang="zh-CN" altLang="en-US" sz="1200" b="0" i="0" u="none" strike="noStrike" kern="1200" baseline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延迟增加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 ，占用少量主机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CPU</a:t>
                      </a:r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资源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</a:tr>
              <a:tr h="679322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数据实时性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高，支持同步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RTO=0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支持同步和异步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RTO=0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高，支持同步和异步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RTO=0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7618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技术成熟度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高（广泛使用）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中（部分使用）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高（广泛使用）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</a:tr>
              <a:tr h="450921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实施运维复杂度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低（实施运维简单）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高（实施运维复杂）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低（实施运维简单）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04897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典型技术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H3C 3PAR PP</a:t>
                      </a:r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双活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/HDS </a:t>
                      </a:r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存储双活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EMC VPLEX/IBM SVC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HP-UX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Mirrordisk</a:t>
                      </a:r>
                      <a:endParaRPr lang="en-US" altLang="zh-CN" sz="1200" kern="1200" dirty="0" smtClean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0" algn="l" defTabSz="457200" rtl="0" eaLnBrk="1" latinLnBrk="0" hangingPunct="1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Symantec Storage Foundation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/>
                </a:tc>
              </a:tr>
              <a:tr h="604897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推荐度</a:t>
                      </a:r>
                      <a:endParaRPr lang="en-US" sz="1200" b="1" dirty="0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8" marR="91438" marT="45714" marB="4571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推荐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不推荐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不推荐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8" marR="91438" marT="45714" marB="4571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标题 15"/>
          <p:cNvSpPr>
            <a:spLocks noGrp="1"/>
          </p:cNvSpPr>
          <p:nvPr>
            <p:ph type="title"/>
          </p:nvPr>
        </p:nvSpPr>
        <p:spPr>
          <a:xfrm>
            <a:off x="447013" y="267494"/>
            <a:ext cx="8229443" cy="457200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存储双活方式对比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469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-Top Secret  绝密">
  <a:themeElements>
    <a:clrScheme name="主题颜色-1">
      <a:dk1>
        <a:srgbClr val="262626"/>
      </a:dk1>
      <a:lt1>
        <a:srgbClr val="FFFFFF"/>
      </a:lt1>
      <a:dk2>
        <a:srgbClr val="262626"/>
      </a:dk2>
      <a:lt2>
        <a:srgbClr val="BFBFBF"/>
      </a:lt2>
      <a:accent1>
        <a:srgbClr val="2C4155"/>
      </a:accent1>
      <a:accent2>
        <a:srgbClr val="2290B3"/>
      </a:accent2>
      <a:accent3>
        <a:srgbClr val="6EADA7"/>
      </a:accent3>
      <a:accent4>
        <a:srgbClr val="ADB378"/>
      </a:accent4>
      <a:accent5>
        <a:srgbClr val="EB6161"/>
      </a:accent5>
      <a:accent6>
        <a:srgbClr val="CF7B0F"/>
      </a:accent6>
      <a:hlink>
        <a:srgbClr val="598486"/>
      </a:hlink>
      <a:folHlink>
        <a:srgbClr val="007272"/>
      </a:folHlink>
    </a:clrScheme>
    <a:fontScheme name="自定义设计方案">
      <a:majorFont>
        <a:latin typeface="Arial"/>
        <a:ea typeface="华文细黑"/>
        <a:cs typeface=""/>
      </a:majorFont>
      <a:minorFont>
        <a:latin typeface="华文中宋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688B6"/>
        </a:solidFill>
        <a:ln w="12700" cap="flat" cmpd="sng" algn="ctr">
          <a:noFill/>
          <a:prstDash val="dash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1" i="0" u="none" strike="noStrike" kern="0" cap="none" spc="0" normalizeH="0" baseline="0" noProof="0">
            <a:ln>
              <a:noFill/>
            </a:ln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</a:sp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模板-Secret  机密 ">
  <a:themeElements>
    <a:clrScheme name="主题颜色-1">
      <a:dk1>
        <a:srgbClr val="262626"/>
      </a:dk1>
      <a:lt1>
        <a:srgbClr val="FFFFFF"/>
      </a:lt1>
      <a:dk2>
        <a:srgbClr val="262626"/>
      </a:dk2>
      <a:lt2>
        <a:srgbClr val="BFBFBF"/>
      </a:lt2>
      <a:accent1>
        <a:srgbClr val="2C4155"/>
      </a:accent1>
      <a:accent2>
        <a:srgbClr val="2290B3"/>
      </a:accent2>
      <a:accent3>
        <a:srgbClr val="6EADA7"/>
      </a:accent3>
      <a:accent4>
        <a:srgbClr val="ADB378"/>
      </a:accent4>
      <a:accent5>
        <a:srgbClr val="EB6161"/>
      </a:accent5>
      <a:accent6>
        <a:srgbClr val="CF7B0F"/>
      </a:accent6>
      <a:hlink>
        <a:srgbClr val="598486"/>
      </a:hlink>
      <a:folHlink>
        <a:srgbClr val="007272"/>
      </a:folHlink>
    </a:clrScheme>
    <a:fontScheme name="自定义设计方案">
      <a:majorFont>
        <a:latin typeface="Arial"/>
        <a:ea typeface="华文细黑"/>
        <a:cs typeface=""/>
      </a:majorFont>
      <a:minorFont>
        <a:latin typeface="华文中宋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688B6"/>
        </a:solidFill>
        <a:ln w="12700" cap="flat" cmpd="sng" algn="ctr">
          <a:noFill/>
          <a:prstDash val="dash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1" i="0" u="none" strike="noStrike" kern="0" cap="none" spc="0" normalizeH="0" baseline="0" noProof="0">
            <a:ln>
              <a:noFill/>
            </a:ln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</a:sp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模板-Confidential 秘密">
  <a:themeElements>
    <a:clrScheme name="主题颜色-1">
      <a:dk1>
        <a:srgbClr val="262626"/>
      </a:dk1>
      <a:lt1>
        <a:srgbClr val="FFFFFF"/>
      </a:lt1>
      <a:dk2>
        <a:srgbClr val="262626"/>
      </a:dk2>
      <a:lt2>
        <a:srgbClr val="BFBFBF"/>
      </a:lt2>
      <a:accent1>
        <a:srgbClr val="2C4155"/>
      </a:accent1>
      <a:accent2>
        <a:srgbClr val="2290B3"/>
      </a:accent2>
      <a:accent3>
        <a:srgbClr val="6EADA7"/>
      </a:accent3>
      <a:accent4>
        <a:srgbClr val="ADB378"/>
      </a:accent4>
      <a:accent5>
        <a:srgbClr val="EB6161"/>
      </a:accent5>
      <a:accent6>
        <a:srgbClr val="CF7B0F"/>
      </a:accent6>
      <a:hlink>
        <a:srgbClr val="598486"/>
      </a:hlink>
      <a:folHlink>
        <a:srgbClr val="007272"/>
      </a:folHlink>
    </a:clrScheme>
    <a:fontScheme name="自定义设计方案">
      <a:majorFont>
        <a:latin typeface="Arial"/>
        <a:ea typeface="华文细黑"/>
        <a:cs typeface=""/>
      </a:majorFont>
      <a:minorFont>
        <a:latin typeface="华文中宋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688B6"/>
        </a:solidFill>
        <a:ln w="12700" cap="flat" cmpd="sng" algn="ctr">
          <a:noFill/>
          <a:prstDash val="dash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1" i="0" u="none" strike="noStrike" kern="0" cap="none" spc="0" normalizeH="0" baseline="0" noProof="0">
            <a:ln>
              <a:noFill/>
            </a:ln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</a:sp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模板-Internal  内参">
  <a:themeElements>
    <a:clrScheme name="主题颜色-1">
      <a:dk1>
        <a:srgbClr val="262626"/>
      </a:dk1>
      <a:lt1>
        <a:srgbClr val="FFFFFF"/>
      </a:lt1>
      <a:dk2>
        <a:srgbClr val="262626"/>
      </a:dk2>
      <a:lt2>
        <a:srgbClr val="BFBFBF"/>
      </a:lt2>
      <a:accent1>
        <a:srgbClr val="2C4155"/>
      </a:accent1>
      <a:accent2>
        <a:srgbClr val="2290B3"/>
      </a:accent2>
      <a:accent3>
        <a:srgbClr val="6EADA7"/>
      </a:accent3>
      <a:accent4>
        <a:srgbClr val="ADB378"/>
      </a:accent4>
      <a:accent5>
        <a:srgbClr val="EB6161"/>
      </a:accent5>
      <a:accent6>
        <a:srgbClr val="CF7B0F"/>
      </a:accent6>
      <a:hlink>
        <a:srgbClr val="598486"/>
      </a:hlink>
      <a:folHlink>
        <a:srgbClr val="007272"/>
      </a:folHlink>
    </a:clrScheme>
    <a:fontScheme name="自定义设计方案">
      <a:majorFont>
        <a:latin typeface="Arial"/>
        <a:ea typeface="华文细黑"/>
        <a:cs typeface=""/>
      </a:majorFont>
      <a:minorFont>
        <a:latin typeface="华文中宋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688B6"/>
        </a:solidFill>
        <a:ln w="12700" cap="flat" cmpd="sng" algn="ctr">
          <a:noFill/>
          <a:prstDash val="dash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1" i="0" u="none" strike="noStrike" kern="0" cap="none" spc="0" normalizeH="0" baseline="0" noProof="0">
            <a:ln>
              <a:noFill/>
            </a:ln>
            <a:effectLst/>
            <a:uLnTx/>
            <a:uFillTx/>
            <a:latin typeface="微软雅黑" panose="020B0503020204020204" pitchFamily="34" charset="-122"/>
            <a:ea typeface="微软雅黑" panose="020B0503020204020204" pitchFamily="34" charset="-122"/>
            <a:cs typeface="+mn-cs"/>
          </a:defRPr>
        </a:defPPr>
      </a:lstStyle>
    </a:sp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2272640E06E98C4499A7BAFB550A327B" ma:contentTypeVersion="0" ma:contentTypeDescription="新建文档。" ma:contentTypeScope="" ma:versionID="750e9fbe763bb477d1842d229e6757c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98174291e8f3d95cf9adbf94dab921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2AF652-BF1C-4023-A10C-B61065487C3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elements/1.1/"/>
    <ds:schemaRef ds:uri="http://www.w3.org/XML/1998/namespace"/>
    <ds:schemaRef ds:uri="http://schemas.microsoft.com/sharepoint/v3"/>
    <ds:schemaRef ds:uri="fb30d9af-d8a6-44c1-bc3f-a1bd32965576"/>
    <ds:schemaRef ds:uri="http://schemas.microsoft.com/sharepoint/v4"/>
    <ds:schemaRef ds:uri="be24619a-11e6-4c7e-bf89-1a74f5610e5b"/>
    <ds:schemaRef ds:uri="http://schemas.microsoft.com/office/2006/metadata/properties"/>
    <ds:schemaRef ds:uri="http://purl.org/dc/dcmitype/"/>
    <ds:schemaRef ds:uri="46edc262-23b2-4c12-9a0d-a922d9e056c4"/>
    <ds:schemaRef ds:uri="a2b6b20f-9763-4de6-85cc-78589a406804"/>
  </ds:schemaRefs>
</ds:datastoreItem>
</file>

<file path=customXml/itemProps2.xml><?xml version="1.0" encoding="utf-8"?>
<ds:datastoreItem xmlns:ds="http://schemas.openxmlformats.org/officeDocument/2006/customXml" ds:itemID="{64E5D269-81D6-4593-8C09-DBAEF5DC18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BF5DF6-DD20-48F0-9685-DE776346DE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新华三集团PPT模板-白底中文模板</Template>
  <TotalTime>3705</TotalTime>
  <Words>2084</Words>
  <Application>Microsoft Office PowerPoint</Application>
  <PresentationFormat>全屏显示(16:9)</PresentationFormat>
  <Paragraphs>402</Paragraphs>
  <Slides>22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模板-Top Secret  绝密</vt:lpstr>
      <vt:lpstr>模板-Secret  机密 </vt:lpstr>
      <vt:lpstr>模板-Confidential 秘密</vt:lpstr>
      <vt:lpstr>模板-Internal  内参</vt:lpstr>
      <vt:lpstr>幻灯片 1</vt:lpstr>
      <vt:lpstr>幻灯片 2</vt:lpstr>
      <vt:lpstr>幻灯片 3</vt:lpstr>
      <vt:lpstr>幻灯片 4</vt:lpstr>
      <vt:lpstr>国家及医疗行业相关规范</vt:lpstr>
      <vt:lpstr>幻灯片 6</vt:lpstr>
      <vt:lpstr>医院数据备份与恢复要求</vt:lpstr>
      <vt:lpstr>H3C医疗关键业务永续方案架构图</vt:lpstr>
      <vt:lpstr>存储双活方式对比</vt:lpstr>
      <vt:lpstr>H3C存储双活方案</vt:lpstr>
      <vt:lpstr>幻灯片 11</vt:lpstr>
      <vt:lpstr>存储双活故障处理</vt:lpstr>
      <vt:lpstr>H3C存储双活方案产品系列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PPT使用说明</dc:title>
  <dc:creator>dingyuanmeng 11958</dc:creator>
  <cp:lastModifiedBy>Windows 用户</cp:lastModifiedBy>
  <cp:revision>483</cp:revision>
  <cp:lastPrinted>2013-01-19T15:46:00Z</cp:lastPrinted>
  <dcterms:created xsi:type="dcterms:W3CDTF">2016-05-11T02:15:00Z</dcterms:created>
  <dcterms:modified xsi:type="dcterms:W3CDTF">2020-11-17T01:57:28Z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0x0101002272640E06E98C4499A7BAFB550A327B</vt:lpwstr>
  </property>
  <property fmtid="{D5CDD505-2E9C-101B-9397-08002B2CF9AE}" pid="3" name="NXPowerLiteLastOptimized">
    <vt:lpwstr>2934491</vt:lpwstr>
  </property>
  <property fmtid="{D5CDD505-2E9C-101B-9397-08002B2CF9AE}" pid="4" name="NXPowerLiteSettings">
    <vt:lpwstr>F7000400038000</vt:lpwstr>
  </property>
  <property fmtid="{D5CDD505-2E9C-101B-9397-08002B2CF9AE}" pid="5" name="NXPowerLiteVersion">
    <vt:lpwstr>D5.0.6</vt:lpwstr>
  </property>
  <property fmtid="{D5CDD505-2E9C-101B-9397-08002B2CF9AE}" pid="6" name="Version">
    <vt:i4>1</vt:i4>
  </property>
  <property fmtid="{D5CDD505-2E9C-101B-9397-08002B2CF9AE}" pid="7" name="KSOProductBuildVer">
    <vt:lpwstr>2052-10.1.0.6748</vt:lpwstr>
  </property>
  <property fmtid="{D5CDD505-2E9C-101B-9397-08002B2CF9AE}" pid="8" name="_dlc_DocIdItemGuid">
    <vt:lpwstr>58a52294-c688-443b-bfb9-212893653747</vt:lpwstr>
  </property>
  <property fmtid="{D5CDD505-2E9C-101B-9397-08002B2CF9AE}" pid="9" name="FileDownloads">
    <vt:r8>61</vt:r8>
  </property>
  <property fmtid="{D5CDD505-2E9C-101B-9397-08002B2CF9AE}" pid="10" name="FileComments">
    <vt:lpwstr>0</vt:lpwstr>
  </property>
  <property fmtid="{D5CDD505-2E9C-101B-9397-08002B2CF9AE}" pid="11" name="LinkComment">
    <vt:lpwstr>0</vt:lpwstr>
  </property>
  <property fmtid="{D5CDD505-2E9C-101B-9397-08002B2CF9AE}" pid="12" name="FileScore">
    <vt:lpwstr>0</vt:lpwstr>
  </property>
  <property fmtid="{D5CDD505-2E9C-101B-9397-08002B2CF9AE}" pid="13" name="EndDate">
    <vt:filetime>2021-03-30T16:00:00Z</vt:filetime>
  </property>
  <property fmtid="{D5CDD505-2E9C-101B-9397-08002B2CF9AE}" pid="14" name="PMOKeyWords">
    <vt:lpwstr/>
  </property>
  <property fmtid="{D5CDD505-2E9C-101B-9397-08002B2CF9AE}" pid="15" name="CPG">
    <vt:bool>false</vt:bool>
  </property>
  <property fmtid="{D5CDD505-2E9C-101B-9397-08002B2CF9AE}" pid="16" name="CPGUrl">
    <vt:lpwstr/>
  </property>
  <property fmtid="{D5CDD505-2E9C-101B-9397-08002B2CF9AE}" pid="17" name="FileTypes">
    <vt:lpwstr>主打胶片</vt:lpwstr>
  </property>
  <property fmtid="{D5CDD505-2E9C-101B-9397-08002B2CF9AE}" pid="18" name="AuthenticationSubject">
    <vt:lpwstr/>
  </property>
  <property fmtid="{D5CDD505-2E9C-101B-9397-08002B2CF9AE}" pid="19" name="ContractEndDate">
    <vt:lpwstr/>
  </property>
  <property fmtid="{D5CDD505-2E9C-101B-9397-08002B2CF9AE}" pid="20" name="ProductSeries">
    <vt:lpwstr/>
  </property>
  <property fmtid="{D5CDD505-2E9C-101B-9397-08002B2CF9AE}" pid="21" name="ContractIndustry">
    <vt:lpwstr>互联网</vt:lpwstr>
  </property>
  <property fmtid="{D5CDD505-2E9C-101B-9397-08002B2CF9AE}" pid="22" name="AuthenticationType">
    <vt:lpwstr/>
  </property>
  <property fmtid="{D5CDD505-2E9C-101B-9397-08002B2CF9AE}" pid="23" name="AuthenticationName">
    <vt:lpwstr/>
  </property>
  <property fmtid="{D5CDD505-2E9C-101B-9397-08002B2CF9AE}" pid="24" name="CpgProducts">
    <vt:lpwstr/>
  </property>
  <property fmtid="{D5CDD505-2E9C-101B-9397-08002B2CF9AE}" pid="25" name="NetProducts">
    <vt:lpwstr/>
  </property>
  <property fmtid="{D5CDD505-2E9C-101B-9397-08002B2CF9AE}" pid="26" name="OrderNumber">
    <vt:lpwstr/>
  </property>
  <property fmtid="{D5CDD505-2E9C-101B-9397-08002B2CF9AE}" pid="27" name="ContractProducts">
    <vt:lpwstr/>
  </property>
  <property fmtid="{D5CDD505-2E9C-101B-9397-08002B2CF9AE}" pid="28" name="DirectSign">
    <vt:bool>false</vt:bool>
  </property>
  <property fmtid="{D5CDD505-2E9C-101B-9397-08002B2CF9AE}" pid="29" name="URL">
    <vt:lpwstr/>
  </property>
  <property fmtid="{D5CDD505-2E9C-101B-9397-08002B2CF9AE}" pid="30" name="Remarks">
    <vt:lpwstr/>
  </property>
</Properties>
</file>